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21" r:id="rId3"/>
    <p:sldId id="417" r:id="rId4"/>
    <p:sldId id="422" r:id="rId5"/>
    <p:sldId id="425" r:id="rId6"/>
    <p:sldId id="424" r:id="rId7"/>
    <p:sldId id="423" r:id="rId8"/>
    <p:sldId id="418" r:id="rId9"/>
    <p:sldId id="419" r:id="rId10"/>
    <p:sldId id="420" r:id="rId11"/>
    <p:sldId id="429" r:id="rId12"/>
    <p:sldId id="430" r:id="rId13"/>
    <p:sldId id="426" r:id="rId14"/>
    <p:sldId id="427" r:id="rId15"/>
    <p:sldId id="428" r:id="rId16"/>
    <p:sldId id="431" r:id="rId17"/>
  </p:sldIdLst>
  <p:sldSz cx="9144000" cy="5143500" type="screen16x9"/>
  <p:notesSz cx="6797675" cy="9872663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A311DD-E9C2-B161-133C-15EDF57149F4}" name="Dorywalska Karolina" initials="KD" userId="S::karolina_dorywalska@parp.gov.pl::5f1dbae4-ed2f-490e-8188-7200a06a3b4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Natalia Załużna" initials="NZ" lastIdx="16" clrIdx="1">
    <p:extLst>
      <p:ext uri="{19B8F6BF-5375-455C-9EA6-DF929625EA0E}">
        <p15:presenceInfo xmlns:p15="http://schemas.microsoft.com/office/powerpoint/2012/main" userId="Natalia Załużna" providerId="None"/>
      </p:ext>
    </p:extLst>
  </p:cmAuthor>
  <p:cmAuthor id="3" name="Fabisiak-Maszewska Agnieszka" initials="FMA" lastIdx="7" clrIdx="2">
    <p:extLst>
      <p:ext uri="{19B8F6BF-5375-455C-9EA6-DF929625EA0E}">
        <p15:presenceInfo xmlns:p15="http://schemas.microsoft.com/office/powerpoint/2012/main" userId="S::Agnieszka.Fabisiak@mfipr.gov.pl::0d7e3600-0a6e-4a1f-af73-e0a2ae14895f" providerId="AD"/>
      </p:ext>
    </p:extLst>
  </p:cmAuthor>
  <p:cmAuthor id="4" name="Fiszer Izabela" initials="IF" lastIdx="11" clrIdx="3">
    <p:extLst>
      <p:ext uri="{19B8F6BF-5375-455C-9EA6-DF929625EA0E}">
        <p15:presenceInfo xmlns:p15="http://schemas.microsoft.com/office/powerpoint/2012/main" userId="S::izabela_fiszer@parp.gov.pl::82088cb4-ea80-4aab-bdeb-3abbdd859e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7F3"/>
    <a:srgbClr val="5479F7"/>
    <a:srgbClr val="1FA7CF"/>
    <a:srgbClr val="00A4B7"/>
    <a:srgbClr val="002073"/>
    <a:srgbClr val="FFFFFF"/>
    <a:srgbClr val="E1EFF7"/>
    <a:srgbClr val="003399"/>
    <a:srgbClr val="1C94BA"/>
    <a:srgbClr val="B7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 autoAdjust="0"/>
    <p:restoredTop sz="78935" autoAdjust="0"/>
  </p:normalViewPr>
  <p:slideViewPr>
    <p:cSldViewPr showGuides="1">
      <p:cViewPr varScale="1">
        <p:scale>
          <a:sx n="109" d="100"/>
          <a:sy n="109" d="100"/>
        </p:scale>
        <p:origin x="108" y="6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2" d="100"/>
          <a:sy n="112" d="100"/>
        </p:scale>
        <p:origin x="41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A0A98C-7DF8-4C13-A444-A6F09CA135D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E79113D-F0F7-4B0D-A132-5168649B344A}">
      <dgm:prSet phldrT="[Tekst]"/>
      <dgm:spPr>
        <a:solidFill>
          <a:srgbClr val="D1E7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Technologie cyfrowe</a:t>
          </a:r>
        </a:p>
      </dgm:t>
    </dgm:pt>
    <dgm:pt modelId="{1692E735-8E64-477D-B7E9-467EDD7704F1}" type="parTrans" cxnId="{A9489175-B980-44C7-A46D-6DB4E1E7F785}">
      <dgm:prSet/>
      <dgm:spPr/>
      <dgm:t>
        <a:bodyPr/>
        <a:lstStyle/>
        <a:p>
          <a:endParaRPr lang="pl-PL"/>
        </a:p>
      </dgm:t>
    </dgm:pt>
    <dgm:pt modelId="{CB4BD57F-3149-495D-8186-4CE7D0A49FD4}" type="sibTrans" cxnId="{A9489175-B980-44C7-A46D-6DB4E1E7F785}">
      <dgm:prSet/>
      <dgm:spPr/>
      <dgm:t>
        <a:bodyPr/>
        <a:lstStyle/>
        <a:p>
          <a:endParaRPr lang="pl-PL"/>
        </a:p>
      </dgm:t>
    </dgm:pt>
    <dgm:pt modelId="{A101787C-9126-415C-B180-4CB6AB1F1A7A}">
      <dgm:prSet phldrT="[Tekst]"/>
      <dgm:spPr>
        <a:solidFill>
          <a:srgbClr val="D1E7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Półprzewodniki</a:t>
          </a:r>
        </a:p>
      </dgm:t>
    </dgm:pt>
    <dgm:pt modelId="{13A7815B-CD0C-485B-8C05-28BBD447B15E}" type="parTrans" cxnId="{01626AB4-76D1-4D63-BC96-FF70BA13683F}">
      <dgm:prSet/>
      <dgm:spPr>
        <a:solidFill>
          <a:srgbClr val="D1E7F3"/>
        </a:solidFill>
      </dgm:spPr>
      <dgm:t>
        <a:bodyPr/>
        <a:lstStyle/>
        <a:p>
          <a:endParaRPr lang="pl-PL"/>
        </a:p>
      </dgm:t>
    </dgm:pt>
    <dgm:pt modelId="{48381406-3508-4710-9B31-2287096C4EE7}" type="sibTrans" cxnId="{01626AB4-76D1-4D63-BC96-FF70BA13683F}">
      <dgm:prSet/>
      <dgm:spPr/>
      <dgm:t>
        <a:bodyPr/>
        <a:lstStyle/>
        <a:p>
          <a:endParaRPr lang="pl-PL"/>
        </a:p>
      </dgm:t>
    </dgm:pt>
    <dgm:pt modelId="{6D6102A6-E6A6-4FA5-A3B8-3F1AB79997A3}">
      <dgm:prSet phldrT="[Tekst]"/>
      <dgm:spPr>
        <a:solidFill>
          <a:srgbClr val="D1E7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Sztuczna inteligencja</a:t>
          </a:r>
        </a:p>
      </dgm:t>
    </dgm:pt>
    <dgm:pt modelId="{F9D8AEC9-5AAA-4E1D-9FE2-05E7ED43A34D}" type="parTrans" cxnId="{E2706EFD-60C6-4283-A5F9-57D60E712D18}">
      <dgm:prSet/>
      <dgm:spPr>
        <a:solidFill>
          <a:srgbClr val="D1E7F3"/>
        </a:solidFill>
      </dgm:spPr>
      <dgm:t>
        <a:bodyPr/>
        <a:lstStyle/>
        <a:p>
          <a:endParaRPr lang="pl-PL"/>
        </a:p>
      </dgm:t>
    </dgm:pt>
    <dgm:pt modelId="{CBE295D5-E7A1-4CB1-A831-8FB9273CFE5F}" type="sibTrans" cxnId="{E2706EFD-60C6-4283-A5F9-57D60E712D18}">
      <dgm:prSet/>
      <dgm:spPr/>
      <dgm:t>
        <a:bodyPr/>
        <a:lstStyle/>
        <a:p>
          <a:endParaRPr lang="pl-PL"/>
        </a:p>
      </dgm:t>
    </dgm:pt>
    <dgm:pt modelId="{68B1BE87-482C-425D-84BD-FA648FB6C65D}">
      <dgm:prSet phldrT="[Tekst]"/>
      <dgm:spPr>
        <a:solidFill>
          <a:srgbClr val="D1E7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Technologie kwantowe</a:t>
          </a:r>
        </a:p>
      </dgm:t>
    </dgm:pt>
    <dgm:pt modelId="{0AB63BCF-E459-4775-B436-C38E174B9DAB}" type="parTrans" cxnId="{797CB578-D79F-4BB6-9EFC-E50E22923C0F}">
      <dgm:prSet/>
      <dgm:spPr>
        <a:solidFill>
          <a:srgbClr val="D1E7F3"/>
        </a:solidFill>
      </dgm:spPr>
      <dgm:t>
        <a:bodyPr/>
        <a:lstStyle/>
        <a:p>
          <a:endParaRPr lang="pl-PL"/>
        </a:p>
      </dgm:t>
    </dgm:pt>
    <dgm:pt modelId="{11647B64-386D-4C16-AF90-5B94487100C8}" type="sibTrans" cxnId="{797CB578-D79F-4BB6-9EFC-E50E22923C0F}">
      <dgm:prSet/>
      <dgm:spPr/>
      <dgm:t>
        <a:bodyPr/>
        <a:lstStyle/>
        <a:p>
          <a:endParaRPr lang="pl-PL"/>
        </a:p>
      </dgm:t>
    </dgm:pt>
    <dgm:pt modelId="{70D1639A-1AE9-42BF-AD08-B764342A4B2C}">
      <dgm:prSet phldrT="[Tekst]"/>
      <dgm:spPr/>
      <dgm:t>
        <a:bodyPr/>
        <a:lstStyle/>
        <a:p>
          <a:endParaRPr lang="pl-PL"/>
        </a:p>
      </dgm:t>
    </dgm:pt>
    <dgm:pt modelId="{904DD480-183A-46DD-B225-5DFFDE62E62A}" type="parTrans" cxnId="{71E209DD-97F2-40DD-B960-74C4A6F1ED19}">
      <dgm:prSet/>
      <dgm:spPr/>
      <dgm:t>
        <a:bodyPr/>
        <a:lstStyle/>
        <a:p>
          <a:endParaRPr lang="pl-PL"/>
        </a:p>
      </dgm:t>
    </dgm:pt>
    <dgm:pt modelId="{82080E75-DA76-4BE0-A591-DD06CCEBA29F}" type="sibTrans" cxnId="{71E209DD-97F2-40DD-B960-74C4A6F1ED19}">
      <dgm:prSet/>
      <dgm:spPr/>
      <dgm:t>
        <a:bodyPr/>
        <a:lstStyle/>
        <a:p>
          <a:endParaRPr lang="pl-PL"/>
        </a:p>
      </dgm:t>
    </dgm:pt>
    <dgm:pt modelId="{0EAA3DA4-9E90-48EC-86AD-9A4E573E2B03}">
      <dgm:prSet phldrT="[Tekst]"/>
      <dgm:spPr>
        <a:solidFill>
          <a:srgbClr val="D1E7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Łączność i nawigacja</a:t>
          </a:r>
        </a:p>
      </dgm:t>
    </dgm:pt>
    <dgm:pt modelId="{3B181916-6CDC-45E0-813C-68C44A755DD9}" type="parTrans" cxnId="{2D462144-508D-446D-ADA9-15AE3AF2431B}">
      <dgm:prSet/>
      <dgm:spPr>
        <a:solidFill>
          <a:srgbClr val="D1E7F3"/>
        </a:solidFill>
      </dgm:spPr>
      <dgm:t>
        <a:bodyPr/>
        <a:lstStyle/>
        <a:p>
          <a:endParaRPr lang="pl-PL"/>
        </a:p>
      </dgm:t>
    </dgm:pt>
    <dgm:pt modelId="{6869F2F9-D709-43D1-BABC-F4BBA2177227}" type="sibTrans" cxnId="{2D462144-508D-446D-ADA9-15AE3AF2431B}">
      <dgm:prSet/>
      <dgm:spPr/>
      <dgm:t>
        <a:bodyPr/>
        <a:lstStyle/>
        <a:p>
          <a:endParaRPr lang="pl-PL"/>
        </a:p>
      </dgm:t>
    </dgm:pt>
    <dgm:pt modelId="{FB2F8624-717F-4FB3-8E53-5A8CAB7961EF}">
      <dgm:prSet phldrT="[Tekst]"/>
      <dgm:spPr>
        <a:solidFill>
          <a:srgbClr val="D1E7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Technologie detekcji</a:t>
          </a:r>
        </a:p>
      </dgm:t>
    </dgm:pt>
    <dgm:pt modelId="{B19DDEF0-5D64-4A88-9C67-744710B8AFCA}" type="parTrans" cxnId="{FA9012B7-FC18-4FD9-B543-EA46B16EC909}">
      <dgm:prSet/>
      <dgm:spPr>
        <a:solidFill>
          <a:srgbClr val="D1E7F3"/>
        </a:solidFill>
      </dgm:spPr>
      <dgm:t>
        <a:bodyPr/>
        <a:lstStyle/>
        <a:p>
          <a:endParaRPr lang="pl-PL"/>
        </a:p>
      </dgm:t>
    </dgm:pt>
    <dgm:pt modelId="{793AB625-9DF5-42DF-834B-90EFA0828AF9}" type="sibTrans" cxnId="{FA9012B7-FC18-4FD9-B543-EA46B16EC909}">
      <dgm:prSet/>
      <dgm:spPr/>
      <dgm:t>
        <a:bodyPr/>
        <a:lstStyle/>
        <a:p>
          <a:endParaRPr lang="pl-PL"/>
        </a:p>
      </dgm:t>
    </dgm:pt>
    <dgm:pt modelId="{AEEFF6BB-D2E3-4FB6-9778-7BFA6843E1CE}">
      <dgm:prSet phldrT="[Tekst]"/>
      <dgm:spPr>
        <a:solidFill>
          <a:srgbClr val="D1E7F3"/>
        </a:solidFill>
      </dgm:spPr>
      <dgm:t>
        <a:bodyPr/>
        <a:lstStyle/>
        <a:p>
          <a:r>
            <a:rPr lang="pl-PL" dirty="0">
              <a:solidFill>
                <a:schemeClr val="tx1"/>
              </a:solidFill>
            </a:rPr>
            <a:t>Robotyka i systemy autonomiczne</a:t>
          </a:r>
        </a:p>
      </dgm:t>
    </dgm:pt>
    <dgm:pt modelId="{D45F9725-789A-48C1-BC87-63DBE2702F8C}" type="parTrans" cxnId="{4FE4117E-C4EC-4CA2-A699-2A54C5D19534}">
      <dgm:prSet/>
      <dgm:spPr>
        <a:solidFill>
          <a:srgbClr val="D1E7F3"/>
        </a:solidFill>
      </dgm:spPr>
      <dgm:t>
        <a:bodyPr/>
        <a:lstStyle/>
        <a:p>
          <a:endParaRPr lang="pl-PL"/>
        </a:p>
      </dgm:t>
    </dgm:pt>
    <dgm:pt modelId="{A9C92BE8-FE30-4C64-82F2-95F112149257}" type="sibTrans" cxnId="{4FE4117E-C4EC-4CA2-A699-2A54C5D19534}">
      <dgm:prSet/>
      <dgm:spPr/>
      <dgm:t>
        <a:bodyPr/>
        <a:lstStyle/>
        <a:p>
          <a:endParaRPr lang="pl-PL"/>
        </a:p>
      </dgm:t>
    </dgm:pt>
    <dgm:pt modelId="{670B2CD3-EF03-4AED-9737-2ADDEFE0256E}" type="pres">
      <dgm:prSet presAssocID="{E0A0A98C-7DF8-4C13-A444-A6F09CA135D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905B77-4D10-49F6-880B-AD20C89BFF2E}" type="pres">
      <dgm:prSet presAssocID="{2E79113D-F0F7-4B0D-A132-5168649B344A}" presName="centerShape" presStyleLbl="node0" presStyleIdx="0" presStyleCnt="1"/>
      <dgm:spPr/>
    </dgm:pt>
    <dgm:pt modelId="{2AEBBA52-4D97-43D4-A663-BD7118B675EC}" type="pres">
      <dgm:prSet presAssocID="{13A7815B-CD0C-485B-8C05-28BBD447B15E}" presName="parTrans" presStyleLbl="bgSibTrans2D1" presStyleIdx="0" presStyleCnt="6"/>
      <dgm:spPr/>
    </dgm:pt>
    <dgm:pt modelId="{1F57C4E0-3BCA-4043-A43B-2F9DD10D3512}" type="pres">
      <dgm:prSet presAssocID="{A101787C-9126-415C-B180-4CB6AB1F1A7A}" presName="node" presStyleLbl="node1" presStyleIdx="0" presStyleCnt="6">
        <dgm:presLayoutVars>
          <dgm:bulletEnabled val="1"/>
        </dgm:presLayoutVars>
      </dgm:prSet>
      <dgm:spPr/>
    </dgm:pt>
    <dgm:pt modelId="{581198A2-E6E8-4DC1-8FB9-F94058D05FF7}" type="pres">
      <dgm:prSet presAssocID="{F9D8AEC9-5AAA-4E1D-9FE2-05E7ED43A34D}" presName="parTrans" presStyleLbl="bgSibTrans2D1" presStyleIdx="1" presStyleCnt="6"/>
      <dgm:spPr/>
    </dgm:pt>
    <dgm:pt modelId="{078FC61E-36FB-4D4B-B90E-31C7BCB5F90C}" type="pres">
      <dgm:prSet presAssocID="{6D6102A6-E6A6-4FA5-A3B8-3F1AB79997A3}" presName="node" presStyleLbl="node1" presStyleIdx="1" presStyleCnt="6">
        <dgm:presLayoutVars>
          <dgm:bulletEnabled val="1"/>
        </dgm:presLayoutVars>
      </dgm:prSet>
      <dgm:spPr/>
    </dgm:pt>
    <dgm:pt modelId="{7DD44137-AE6A-4695-94CC-76E40DE70058}" type="pres">
      <dgm:prSet presAssocID="{0AB63BCF-E459-4775-B436-C38E174B9DAB}" presName="parTrans" presStyleLbl="bgSibTrans2D1" presStyleIdx="2" presStyleCnt="6"/>
      <dgm:spPr/>
    </dgm:pt>
    <dgm:pt modelId="{439FDFD9-1CC5-4D5F-B0D8-34591156F6BC}" type="pres">
      <dgm:prSet presAssocID="{68B1BE87-482C-425D-84BD-FA648FB6C65D}" presName="node" presStyleLbl="node1" presStyleIdx="2" presStyleCnt="6">
        <dgm:presLayoutVars>
          <dgm:bulletEnabled val="1"/>
        </dgm:presLayoutVars>
      </dgm:prSet>
      <dgm:spPr/>
    </dgm:pt>
    <dgm:pt modelId="{246F0851-867D-46E0-B7CC-D1CCF1CAADC9}" type="pres">
      <dgm:prSet presAssocID="{3B181916-6CDC-45E0-813C-68C44A755DD9}" presName="parTrans" presStyleLbl="bgSibTrans2D1" presStyleIdx="3" presStyleCnt="6"/>
      <dgm:spPr/>
    </dgm:pt>
    <dgm:pt modelId="{41E691D3-A1CB-409F-A2A5-0B3FDA4690C5}" type="pres">
      <dgm:prSet presAssocID="{0EAA3DA4-9E90-48EC-86AD-9A4E573E2B03}" presName="node" presStyleLbl="node1" presStyleIdx="3" presStyleCnt="6">
        <dgm:presLayoutVars>
          <dgm:bulletEnabled val="1"/>
        </dgm:presLayoutVars>
      </dgm:prSet>
      <dgm:spPr/>
    </dgm:pt>
    <dgm:pt modelId="{3DDBBB4A-0470-4D95-ACF8-0C715316A3B4}" type="pres">
      <dgm:prSet presAssocID="{B19DDEF0-5D64-4A88-9C67-744710B8AFCA}" presName="parTrans" presStyleLbl="bgSibTrans2D1" presStyleIdx="4" presStyleCnt="6"/>
      <dgm:spPr/>
    </dgm:pt>
    <dgm:pt modelId="{F039E25D-C3D4-42BF-B5BC-9546DD70BBA7}" type="pres">
      <dgm:prSet presAssocID="{FB2F8624-717F-4FB3-8E53-5A8CAB7961EF}" presName="node" presStyleLbl="node1" presStyleIdx="4" presStyleCnt="6">
        <dgm:presLayoutVars>
          <dgm:bulletEnabled val="1"/>
        </dgm:presLayoutVars>
      </dgm:prSet>
      <dgm:spPr/>
    </dgm:pt>
    <dgm:pt modelId="{4A3F8E60-CBF9-44A6-8996-676E21E768F8}" type="pres">
      <dgm:prSet presAssocID="{D45F9725-789A-48C1-BC87-63DBE2702F8C}" presName="parTrans" presStyleLbl="bgSibTrans2D1" presStyleIdx="5" presStyleCnt="6"/>
      <dgm:spPr/>
    </dgm:pt>
    <dgm:pt modelId="{89E782C0-6A2E-4D70-BE66-6EFBAEFBF2A0}" type="pres">
      <dgm:prSet presAssocID="{AEEFF6BB-D2E3-4FB6-9778-7BFA6843E1CE}" presName="node" presStyleLbl="node1" presStyleIdx="5" presStyleCnt="6">
        <dgm:presLayoutVars>
          <dgm:bulletEnabled val="1"/>
        </dgm:presLayoutVars>
      </dgm:prSet>
      <dgm:spPr/>
    </dgm:pt>
  </dgm:ptLst>
  <dgm:cxnLst>
    <dgm:cxn modelId="{99591008-F410-4C00-ACB6-F52869715BBC}" type="presOf" srcId="{68B1BE87-482C-425D-84BD-FA648FB6C65D}" destId="{439FDFD9-1CC5-4D5F-B0D8-34591156F6BC}" srcOrd="0" destOrd="0" presId="urn:microsoft.com/office/officeart/2005/8/layout/radial4"/>
    <dgm:cxn modelId="{3156A52F-6D2D-4EFA-BA7A-E038BFEB528B}" type="presOf" srcId="{0EAA3DA4-9E90-48EC-86AD-9A4E573E2B03}" destId="{41E691D3-A1CB-409F-A2A5-0B3FDA4690C5}" srcOrd="0" destOrd="0" presId="urn:microsoft.com/office/officeart/2005/8/layout/radial4"/>
    <dgm:cxn modelId="{A96F1D34-682D-4D9D-A624-845CE726DA99}" type="presOf" srcId="{F9D8AEC9-5AAA-4E1D-9FE2-05E7ED43A34D}" destId="{581198A2-E6E8-4DC1-8FB9-F94058D05FF7}" srcOrd="0" destOrd="0" presId="urn:microsoft.com/office/officeart/2005/8/layout/radial4"/>
    <dgm:cxn modelId="{2D462144-508D-446D-ADA9-15AE3AF2431B}" srcId="{2E79113D-F0F7-4B0D-A132-5168649B344A}" destId="{0EAA3DA4-9E90-48EC-86AD-9A4E573E2B03}" srcOrd="3" destOrd="0" parTransId="{3B181916-6CDC-45E0-813C-68C44A755DD9}" sibTransId="{6869F2F9-D709-43D1-BABC-F4BBA2177227}"/>
    <dgm:cxn modelId="{3BFE1650-C9E9-4A7E-BB7A-B44A9EB8D294}" type="presOf" srcId="{0AB63BCF-E459-4775-B436-C38E174B9DAB}" destId="{7DD44137-AE6A-4695-94CC-76E40DE70058}" srcOrd="0" destOrd="0" presId="urn:microsoft.com/office/officeart/2005/8/layout/radial4"/>
    <dgm:cxn modelId="{A9489175-B980-44C7-A46D-6DB4E1E7F785}" srcId="{E0A0A98C-7DF8-4C13-A444-A6F09CA135D5}" destId="{2E79113D-F0F7-4B0D-A132-5168649B344A}" srcOrd="0" destOrd="0" parTransId="{1692E735-8E64-477D-B7E9-467EDD7704F1}" sibTransId="{CB4BD57F-3149-495D-8186-4CE7D0A49FD4}"/>
    <dgm:cxn modelId="{797CB578-D79F-4BB6-9EFC-E50E22923C0F}" srcId="{2E79113D-F0F7-4B0D-A132-5168649B344A}" destId="{68B1BE87-482C-425D-84BD-FA648FB6C65D}" srcOrd="2" destOrd="0" parTransId="{0AB63BCF-E459-4775-B436-C38E174B9DAB}" sibTransId="{11647B64-386D-4C16-AF90-5B94487100C8}"/>
    <dgm:cxn modelId="{4FE4117E-C4EC-4CA2-A699-2A54C5D19534}" srcId="{2E79113D-F0F7-4B0D-A132-5168649B344A}" destId="{AEEFF6BB-D2E3-4FB6-9778-7BFA6843E1CE}" srcOrd="5" destOrd="0" parTransId="{D45F9725-789A-48C1-BC87-63DBE2702F8C}" sibTransId="{A9C92BE8-FE30-4C64-82F2-95F112149257}"/>
    <dgm:cxn modelId="{DF11728A-B371-45A1-BD19-F5B6737E8275}" type="presOf" srcId="{3B181916-6CDC-45E0-813C-68C44A755DD9}" destId="{246F0851-867D-46E0-B7CC-D1CCF1CAADC9}" srcOrd="0" destOrd="0" presId="urn:microsoft.com/office/officeart/2005/8/layout/radial4"/>
    <dgm:cxn modelId="{5E9C0A8C-EB62-4FC0-A50C-7BDEEF7908E4}" type="presOf" srcId="{D45F9725-789A-48C1-BC87-63DBE2702F8C}" destId="{4A3F8E60-CBF9-44A6-8996-676E21E768F8}" srcOrd="0" destOrd="0" presId="urn:microsoft.com/office/officeart/2005/8/layout/radial4"/>
    <dgm:cxn modelId="{6430908E-9513-467A-B73F-E95EEF9C16B7}" type="presOf" srcId="{AEEFF6BB-D2E3-4FB6-9778-7BFA6843E1CE}" destId="{89E782C0-6A2E-4D70-BE66-6EFBAEFBF2A0}" srcOrd="0" destOrd="0" presId="urn:microsoft.com/office/officeart/2005/8/layout/radial4"/>
    <dgm:cxn modelId="{01626AB4-76D1-4D63-BC96-FF70BA13683F}" srcId="{2E79113D-F0F7-4B0D-A132-5168649B344A}" destId="{A101787C-9126-415C-B180-4CB6AB1F1A7A}" srcOrd="0" destOrd="0" parTransId="{13A7815B-CD0C-485B-8C05-28BBD447B15E}" sibTransId="{48381406-3508-4710-9B31-2287096C4EE7}"/>
    <dgm:cxn modelId="{FA9012B7-FC18-4FD9-B543-EA46B16EC909}" srcId="{2E79113D-F0F7-4B0D-A132-5168649B344A}" destId="{FB2F8624-717F-4FB3-8E53-5A8CAB7961EF}" srcOrd="4" destOrd="0" parTransId="{B19DDEF0-5D64-4A88-9C67-744710B8AFCA}" sibTransId="{793AB625-9DF5-42DF-834B-90EFA0828AF9}"/>
    <dgm:cxn modelId="{815D99D9-01B3-4DC3-AF3A-719DDD59CFFA}" type="presOf" srcId="{2E79113D-F0F7-4B0D-A132-5168649B344A}" destId="{4F905B77-4D10-49F6-880B-AD20C89BFF2E}" srcOrd="0" destOrd="0" presId="urn:microsoft.com/office/officeart/2005/8/layout/radial4"/>
    <dgm:cxn modelId="{BA47B8D9-EF1C-4C65-BD23-638988BF2920}" type="presOf" srcId="{13A7815B-CD0C-485B-8C05-28BBD447B15E}" destId="{2AEBBA52-4D97-43D4-A663-BD7118B675EC}" srcOrd="0" destOrd="0" presId="urn:microsoft.com/office/officeart/2005/8/layout/radial4"/>
    <dgm:cxn modelId="{71E209DD-97F2-40DD-B960-74C4A6F1ED19}" srcId="{E0A0A98C-7DF8-4C13-A444-A6F09CA135D5}" destId="{70D1639A-1AE9-42BF-AD08-B764342A4B2C}" srcOrd="1" destOrd="0" parTransId="{904DD480-183A-46DD-B225-5DFFDE62E62A}" sibTransId="{82080E75-DA76-4BE0-A591-DD06CCEBA29F}"/>
    <dgm:cxn modelId="{F0F00FE0-B459-4563-AF2E-3ACEF1698640}" type="presOf" srcId="{6D6102A6-E6A6-4FA5-A3B8-3F1AB79997A3}" destId="{078FC61E-36FB-4D4B-B90E-31C7BCB5F90C}" srcOrd="0" destOrd="0" presId="urn:microsoft.com/office/officeart/2005/8/layout/radial4"/>
    <dgm:cxn modelId="{C7610DE8-2CD8-4CD4-B2C3-B03334D19A55}" type="presOf" srcId="{B19DDEF0-5D64-4A88-9C67-744710B8AFCA}" destId="{3DDBBB4A-0470-4D95-ACF8-0C715316A3B4}" srcOrd="0" destOrd="0" presId="urn:microsoft.com/office/officeart/2005/8/layout/radial4"/>
    <dgm:cxn modelId="{7F34EAEE-BF36-46B9-8049-C2B0AAD36BAF}" type="presOf" srcId="{FB2F8624-717F-4FB3-8E53-5A8CAB7961EF}" destId="{F039E25D-C3D4-42BF-B5BC-9546DD70BBA7}" srcOrd="0" destOrd="0" presId="urn:microsoft.com/office/officeart/2005/8/layout/radial4"/>
    <dgm:cxn modelId="{CBC359F2-6C44-40BB-9F58-6864C7DF3A24}" type="presOf" srcId="{E0A0A98C-7DF8-4C13-A444-A6F09CA135D5}" destId="{670B2CD3-EF03-4AED-9737-2ADDEFE0256E}" srcOrd="0" destOrd="0" presId="urn:microsoft.com/office/officeart/2005/8/layout/radial4"/>
    <dgm:cxn modelId="{A26481F2-27B6-443C-9122-028FA8F75C0A}" type="presOf" srcId="{A101787C-9126-415C-B180-4CB6AB1F1A7A}" destId="{1F57C4E0-3BCA-4043-A43B-2F9DD10D3512}" srcOrd="0" destOrd="0" presId="urn:microsoft.com/office/officeart/2005/8/layout/radial4"/>
    <dgm:cxn modelId="{E2706EFD-60C6-4283-A5F9-57D60E712D18}" srcId="{2E79113D-F0F7-4B0D-A132-5168649B344A}" destId="{6D6102A6-E6A6-4FA5-A3B8-3F1AB79997A3}" srcOrd="1" destOrd="0" parTransId="{F9D8AEC9-5AAA-4E1D-9FE2-05E7ED43A34D}" sibTransId="{CBE295D5-E7A1-4CB1-A831-8FB9273CFE5F}"/>
    <dgm:cxn modelId="{AE8226BB-A50A-4E22-B045-0D6A39E4C9B5}" type="presParOf" srcId="{670B2CD3-EF03-4AED-9737-2ADDEFE0256E}" destId="{4F905B77-4D10-49F6-880B-AD20C89BFF2E}" srcOrd="0" destOrd="0" presId="urn:microsoft.com/office/officeart/2005/8/layout/radial4"/>
    <dgm:cxn modelId="{73651E1A-53E8-4AFA-8B64-761F59DDFD41}" type="presParOf" srcId="{670B2CD3-EF03-4AED-9737-2ADDEFE0256E}" destId="{2AEBBA52-4D97-43D4-A663-BD7118B675EC}" srcOrd="1" destOrd="0" presId="urn:microsoft.com/office/officeart/2005/8/layout/radial4"/>
    <dgm:cxn modelId="{8142CACA-143E-4E3B-8BE4-C1D2BE408BAC}" type="presParOf" srcId="{670B2CD3-EF03-4AED-9737-2ADDEFE0256E}" destId="{1F57C4E0-3BCA-4043-A43B-2F9DD10D3512}" srcOrd="2" destOrd="0" presId="urn:microsoft.com/office/officeart/2005/8/layout/radial4"/>
    <dgm:cxn modelId="{C583D531-3245-4553-9D69-797366462460}" type="presParOf" srcId="{670B2CD3-EF03-4AED-9737-2ADDEFE0256E}" destId="{581198A2-E6E8-4DC1-8FB9-F94058D05FF7}" srcOrd="3" destOrd="0" presId="urn:microsoft.com/office/officeart/2005/8/layout/radial4"/>
    <dgm:cxn modelId="{A6813629-6347-466A-BB73-207A67EEED32}" type="presParOf" srcId="{670B2CD3-EF03-4AED-9737-2ADDEFE0256E}" destId="{078FC61E-36FB-4D4B-B90E-31C7BCB5F90C}" srcOrd="4" destOrd="0" presId="urn:microsoft.com/office/officeart/2005/8/layout/radial4"/>
    <dgm:cxn modelId="{D613952E-7EDE-4AC2-BDB5-25C3E2B175CD}" type="presParOf" srcId="{670B2CD3-EF03-4AED-9737-2ADDEFE0256E}" destId="{7DD44137-AE6A-4695-94CC-76E40DE70058}" srcOrd="5" destOrd="0" presId="urn:microsoft.com/office/officeart/2005/8/layout/radial4"/>
    <dgm:cxn modelId="{84F13253-2652-4910-A8F5-D4ECAA048599}" type="presParOf" srcId="{670B2CD3-EF03-4AED-9737-2ADDEFE0256E}" destId="{439FDFD9-1CC5-4D5F-B0D8-34591156F6BC}" srcOrd="6" destOrd="0" presId="urn:microsoft.com/office/officeart/2005/8/layout/radial4"/>
    <dgm:cxn modelId="{7A56C30F-F059-496B-9FE3-FEE38FB9DD30}" type="presParOf" srcId="{670B2CD3-EF03-4AED-9737-2ADDEFE0256E}" destId="{246F0851-867D-46E0-B7CC-D1CCF1CAADC9}" srcOrd="7" destOrd="0" presId="urn:microsoft.com/office/officeart/2005/8/layout/radial4"/>
    <dgm:cxn modelId="{ED7B92A2-8E12-4266-B033-79EE3C1D7A76}" type="presParOf" srcId="{670B2CD3-EF03-4AED-9737-2ADDEFE0256E}" destId="{41E691D3-A1CB-409F-A2A5-0B3FDA4690C5}" srcOrd="8" destOrd="0" presId="urn:microsoft.com/office/officeart/2005/8/layout/radial4"/>
    <dgm:cxn modelId="{0AD1EBB5-ABC0-4BB8-991C-00F4D7A78A55}" type="presParOf" srcId="{670B2CD3-EF03-4AED-9737-2ADDEFE0256E}" destId="{3DDBBB4A-0470-4D95-ACF8-0C715316A3B4}" srcOrd="9" destOrd="0" presId="urn:microsoft.com/office/officeart/2005/8/layout/radial4"/>
    <dgm:cxn modelId="{14B8996D-9A71-4916-8AA5-CEF219DC253E}" type="presParOf" srcId="{670B2CD3-EF03-4AED-9737-2ADDEFE0256E}" destId="{F039E25D-C3D4-42BF-B5BC-9546DD70BBA7}" srcOrd="10" destOrd="0" presId="urn:microsoft.com/office/officeart/2005/8/layout/radial4"/>
    <dgm:cxn modelId="{2A3AAFB4-CEBE-4B50-91F2-235A720ADDA6}" type="presParOf" srcId="{670B2CD3-EF03-4AED-9737-2ADDEFE0256E}" destId="{4A3F8E60-CBF9-44A6-8996-676E21E768F8}" srcOrd="11" destOrd="0" presId="urn:microsoft.com/office/officeart/2005/8/layout/radial4"/>
    <dgm:cxn modelId="{4E9EBA75-DBE4-4757-8B05-7B5E292B66B2}" type="presParOf" srcId="{670B2CD3-EF03-4AED-9737-2ADDEFE0256E}" destId="{89E782C0-6A2E-4D70-BE66-6EFBAEFBF2A0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05B77-4D10-49F6-880B-AD20C89BFF2E}">
      <dsp:nvSpPr>
        <dsp:cNvPr id="0" name=""/>
        <dsp:cNvSpPr/>
      </dsp:nvSpPr>
      <dsp:spPr>
        <a:xfrm>
          <a:off x="2091012" y="2020718"/>
          <a:ext cx="1530270" cy="1530270"/>
        </a:xfrm>
        <a:prstGeom prst="ellipse">
          <a:avLst/>
        </a:prstGeom>
        <a:solidFill>
          <a:srgbClr val="D1E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Technologie cyfrowe</a:t>
          </a:r>
        </a:p>
      </dsp:txBody>
      <dsp:txXfrm>
        <a:off x="2315115" y="2244821"/>
        <a:ext cx="1082064" cy="1082064"/>
      </dsp:txXfrm>
    </dsp:sp>
    <dsp:sp modelId="{2AEBBA52-4D97-43D4-A663-BD7118B675EC}">
      <dsp:nvSpPr>
        <dsp:cNvPr id="0" name=""/>
        <dsp:cNvSpPr/>
      </dsp:nvSpPr>
      <dsp:spPr>
        <a:xfrm rot="10800000">
          <a:off x="536171" y="2567790"/>
          <a:ext cx="1469324" cy="436127"/>
        </a:xfrm>
        <a:prstGeom prst="leftArrow">
          <a:avLst>
            <a:gd name="adj1" fmla="val 60000"/>
            <a:gd name="adj2" fmla="val 50000"/>
          </a:avLst>
        </a:prstGeom>
        <a:solidFill>
          <a:srgbClr val="D1E7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7C4E0-3BCA-4043-A43B-2F9DD10D3512}">
      <dsp:nvSpPr>
        <dsp:cNvPr id="0" name=""/>
        <dsp:cNvSpPr/>
      </dsp:nvSpPr>
      <dsp:spPr>
        <a:xfrm>
          <a:off x="577" y="2357378"/>
          <a:ext cx="1071189" cy="856951"/>
        </a:xfrm>
        <a:prstGeom prst="roundRect">
          <a:avLst>
            <a:gd name="adj" fmla="val 10000"/>
          </a:avLst>
        </a:prstGeom>
        <a:solidFill>
          <a:srgbClr val="D1E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Półprzewodniki</a:t>
          </a:r>
        </a:p>
      </dsp:txBody>
      <dsp:txXfrm>
        <a:off x="25676" y="2382477"/>
        <a:ext cx="1020991" cy="806753"/>
      </dsp:txXfrm>
    </dsp:sp>
    <dsp:sp modelId="{581198A2-E6E8-4DC1-8FB9-F94058D05FF7}">
      <dsp:nvSpPr>
        <dsp:cNvPr id="0" name=""/>
        <dsp:cNvSpPr/>
      </dsp:nvSpPr>
      <dsp:spPr>
        <a:xfrm rot="12960000">
          <a:off x="838939" y="1635966"/>
          <a:ext cx="1469324" cy="436127"/>
        </a:xfrm>
        <a:prstGeom prst="leftArrow">
          <a:avLst>
            <a:gd name="adj1" fmla="val 60000"/>
            <a:gd name="adj2" fmla="val 50000"/>
          </a:avLst>
        </a:prstGeom>
        <a:solidFill>
          <a:srgbClr val="D1E7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FC61E-36FB-4D4B-B90E-31C7BCB5F90C}">
      <dsp:nvSpPr>
        <dsp:cNvPr id="0" name=""/>
        <dsp:cNvSpPr/>
      </dsp:nvSpPr>
      <dsp:spPr>
        <a:xfrm>
          <a:off x="443653" y="993730"/>
          <a:ext cx="1071189" cy="856951"/>
        </a:xfrm>
        <a:prstGeom prst="roundRect">
          <a:avLst>
            <a:gd name="adj" fmla="val 10000"/>
          </a:avLst>
        </a:prstGeom>
        <a:solidFill>
          <a:srgbClr val="D1E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Sztuczna inteligencja</a:t>
          </a:r>
        </a:p>
      </dsp:txBody>
      <dsp:txXfrm>
        <a:off x="468752" y="1018829"/>
        <a:ext cx="1020991" cy="806753"/>
      </dsp:txXfrm>
    </dsp:sp>
    <dsp:sp modelId="{7DD44137-AE6A-4695-94CC-76E40DE70058}">
      <dsp:nvSpPr>
        <dsp:cNvPr id="0" name=""/>
        <dsp:cNvSpPr/>
      </dsp:nvSpPr>
      <dsp:spPr>
        <a:xfrm rot="15120000">
          <a:off x="1631596" y="1060067"/>
          <a:ext cx="1469324" cy="436127"/>
        </a:xfrm>
        <a:prstGeom prst="leftArrow">
          <a:avLst>
            <a:gd name="adj1" fmla="val 60000"/>
            <a:gd name="adj2" fmla="val 50000"/>
          </a:avLst>
        </a:prstGeom>
        <a:solidFill>
          <a:srgbClr val="D1E7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FDFD9-1CC5-4D5F-B0D8-34591156F6BC}">
      <dsp:nvSpPr>
        <dsp:cNvPr id="0" name=""/>
        <dsp:cNvSpPr/>
      </dsp:nvSpPr>
      <dsp:spPr>
        <a:xfrm>
          <a:off x="1603641" y="150949"/>
          <a:ext cx="1071189" cy="856951"/>
        </a:xfrm>
        <a:prstGeom prst="roundRect">
          <a:avLst>
            <a:gd name="adj" fmla="val 10000"/>
          </a:avLst>
        </a:prstGeom>
        <a:solidFill>
          <a:srgbClr val="D1E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Technologie kwantowe</a:t>
          </a:r>
        </a:p>
      </dsp:txBody>
      <dsp:txXfrm>
        <a:off x="1628740" y="176048"/>
        <a:ext cx="1020991" cy="806753"/>
      </dsp:txXfrm>
    </dsp:sp>
    <dsp:sp modelId="{246F0851-867D-46E0-B7CC-D1CCF1CAADC9}">
      <dsp:nvSpPr>
        <dsp:cNvPr id="0" name=""/>
        <dsp:cNvSpPr/>
      </dsp:nvSpPr>
      <dsp:spPr>
        <a:xfrm rot="17280000">
          <a:off x="2611374" y="1060067"/>
          <a:ext cx="1469324" cy="436127"/>
        </a:xfrm>
        <a:prstGeom prst="leftArrow">
          <a:avLst>
            <a:gd name="adj1" fmla="val 60000"/>
            <a:gd name="adj2" fmla="val 50000"/>
          </a:avLst>
        </a:prstGeom>
        <a:solidFill>
          <a:srgbClr val="D1E7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691D3-A1CB-409F-A2A5-0B3FDA4690C5}">
      <dsp:nvSpPr>
        <dsp:cNvPr id="0" name=""/>
        <dsp:cNvSpPr/>
      </dsp:nvSpPr>
      <dsp:spPr>
        <a:xfrm>
          <a:off x="3037465" y="150949"/>
          <a:ext cx="1071189" cy="856951"/>
        </a:xfrm>
        <a:prstGeom prst="roundRect">
          <a:avLst>
            <a:gd name="adj" fmla="val 10000"/>
          </a:avLst>
        </a:prstGeom>
        <a:solidFill>
          <a:srgbClr val="D1E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Łączność i nawigacja</a:t>
          </a:r>
        </a:p>
      </dsp:txBody>
      <dsp:txXfrm>
        <a:off x="3062564" y="176048"/>
        <a:ext cx="1020991" cy="806753"/>
      </dsp:txXfrm>
    </dsp:sp>
    <dsp:sp modelId="{3DDBBB4A-0470-4D95-ACF8-0C715316A3B4}">
      <dsp:nvSpPr>
        <dsp:cNvPr id="0" name=""/>
        <dsp:cNvSpPr/>
      </dsp:nvSpPr>
      <dsp:spPr>
        <a:xfrm rot="19440000">
          <a:off x="3404031" y="1635966"/>
          <a:ext cx="1469324" cy="436127"/>
        </a:xfrm>
        <a:prstGeom prst="leftArrow">
          <a:avLst>
            <a:gd name="adj1" fmla="val 60000"/>
            <a:gd name="adj2" fmla="val 50000"/>
          </a:avLst>
        </a:prstGeom>
        <a:solidFill>
          <a:srgbClr val="D1E7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9E25D-C3D4-42BF-B5BC-9546DD70BBA7}">
      <dsp:nvSpPr>
        <dsp:cNvPr id="0" name=""/>
        <dsp:cNvSpPr/>
      </dsp:nvSpPr>
      <dsp:spPr>
        <a:xfrm>
          <a:off x="4197453" y="993730"/>
          <a:ext cx="1071189" cy="856951"/>
        </a:xfrm>
        <a:prstGeom prst="roundRect">
          <a:avLst>
            <a:gd name="adj" fmla="val 10000"/>
          </a:avLst>
        </a:prstGeom>
        <a:solidFill>
          <a:srgbClr val="D1E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Technologie detekcji</a:t>
          </a:r>
        </a:p>
      </dsp:txBody>
      <dsp:txXfrm>
        <a:off x="4222552" y="1018829"/>
        <a:ext cx="1020991" cy="806753"/>
      </dsp:txXfrm>
    </dsp:sp>
    <dsp:sp modelId="{4A3F8E60-CBF9-44A6-8996-676E21E768F8}">
      <dsp:nvSpPr>
        <dsp:cNvPr id="0" name=""/>
        <dsp:cNvSpPr/>
      </dsp:nvSpPr>
      <dsp:spPr>
        <a:xfrm>
          <a:off x="3706799" y="2567790"/>
          <a:ext cx="1469324" cy="436127"/>
        </a:xfrm>
        <a:prstGeom prst="leftArrow">
          <a:avLst>
            <a:gd name="adj1" fmla="val 60000"/>
            <a:gd name="adj2" fmla="val 50000"/>
          </a:avLst>
        </a:prstGeom>
        <a:solidFill>
          <a:srgbClr val="D1E7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782C0-6A2E-4D70-BE66-6EFBAEFBF2A0}">
      <dsp:nvSpPr>
        <dsp:cNvPr id="0" name=""/>
        <dsp:cNvSpPr/>
      </dsp:nvSpPr>
      <dsp:spPr>
        <a:xfrm>
          <a:off x="4640529" y="2357378"/>
          <a:ext cx="1071189" cy="856951"/>
        </a:xfrm>
        <a:prstGeom prst="roundRect">
          <a:avLst>
            <a:gd name="adj" fmla="val 10000"/>
          </a:avLst>
        </a:prstGeom>
        <a:solidFill>
          <a:srgbClr val="D1E7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Robotyka i systemy autonomiczne</a:t>
          </a:r>
        </a:p>
      </dsp:txBody>
      <dsp:txXfrm>
        <a:off x="4665628" y="2382477"/>
        <a:ext cx="1020991" cy="806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8/27/2025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27.08.2025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27.08.2025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BF74AF-4611-4995-B861-9F1BE8A6D74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7CE83B4F-3F4E-4FAB-B717-077720E37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rgbClr val="E1EFF7"/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B8A71B4-201E-4D5C-A0CA-5BDDF686D9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77" y="4454006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96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27.08.2025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E0083BE-AB43-4575-86CB-606CBF1252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(długi tytuł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309A786-16C4-1EE2-0C6C-0777F47D3D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338" y="687296"/>
            <a:ext cx="4202662" cy="3604801"/>
          </a:xfrm>
          <a:prstGeom prst="rect">
            <a:avLst/>
          </a:prstGeom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27.08.2025</a:t>
            </a:fld>
            <a:endParaRPr lang="pl-PL" dirty="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81" y="3667812"/>
            <a:ext cx="3387422" cy="624285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9E9F7B10-6B3A-4A06-AFAD-B3C3A1EA36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3" y="4448954"/>
            <a:ext cx="7386943" cy="525600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E403CD87-702F-0828-AECB-99F6FAC00545}"/>
              </a:ext>
            </a:extLst>
          </p:cNvPr>
          <p:cNvSpPr/>
          <p:nvPr userDrawn="1"/>
        </p:nvSpPr>
        <p:spPr>
          <a:xfrm>
            <a:off x="0" y="701571"/>
            <a:ext cx="5148064" cy="3590526"/>
          </a:xfrm>
          <a:prstGeom prst="rect">
            <a:avLst/>
          </a:prstGeom>
          <a:gradFill>
            <a:gsLst>
              <a:gs pos="77000">
                <a:srgbClr val="A2CEE8"/>
              </a:gs>
              <a:gs pos="99000">
                <a:schemeClr val="accent1">
                  <a:lumMod val="5000"/>
                  <a:lumOff val="95000"/>
                  <a:alpha val="0"/>
                </a:schemeClr>
              </a:gs>
              <a:gs pos="25000">
                <a:srgbClr val="719AB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25E90D9B-DB7D-3118-1904-FE0D80DC946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6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72"/>
                    </a14:imgEffect>
                    <a14:imgEffect>
                      <a14:sharpenSoften amount="-69000"/>
                    </a14:imgEffect>
                    <a14:imgEffect>
                      <a14:saturation sat="111000"/>
                    </a14:imgEffect>
                    <a14:imgEffect>
                      <a14:brightnessContrast bright="-21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30" t="290" r="75439"/>
          <a:stretch/>
        </p:blipFill>
        <p:spPr>
          <a:xfrm>
            <a:off x="-2" y="701571"/>
            <a:ext cx="4932042" cy="3590526"/>
          </a:xfrm>
          <a:prstGeom prst="rect">
            <a:avLst/>
          </a:prstGeom>
          <a:effectLst>
            <a:reflection blurRad="342900" stA="45000" endPos="65000" dist="50800" dir="5400000" sy="-100000" algn="bl" rotWithShape="0"/>
            <a:softEdge rad="0"/>
          </a:effectLst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646ADA88-E7A1-D4CD-CE8A-604F5437842A}"/>
              </a:ext>
            </a:extLst>
          </p:cNvPr>
          <p:cNvCxnSpPr>
            <a:cxnSpLocks/>
          </p:cNvCxnSpPr>
          <p:nvPr userDrawn="1"/>
        </p:nvCxnSpPr>
        <p:spPr>
          <a:xfrm>
            <a:off x="4932040" y="701571"/>
            <a:ext cx="0" cy="359052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27.08.2025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B43EB3F-27A5-46AD-AB62-9088DE353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1" y="4448954"/>
            <a:ext cx="7386943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>
          <p15:clr>
            <a:srgbClr val="FBAE40"/>
          </p15:clr>
        </p15:guide>
        <p15:guide id="2" orient="horz" pos="77">
          <p15:clr>
            <a:srgbClr val="FBAE40"/>
          </p15:clr>
        </p15:guide>
        <p15:guide id="3" orient="horz" pos="1620">
          <p15:clr>
            <a:srgbClr val="FBAE40"/>
          </p15:clr>
        </p15:guide>
        <p15:guide id="4" orient="horz" pos="231">
          <p15:clr>
            <a:srgbClr val="FBAE40"/>
          </p15:clr>
        </p15:guide>
        <p15:guide id="5" orient="horz" pos="386">
          <p15:clr>
            <a:srgbClr val="FBAE40"/>
          </p15:clr>
        </p15:guide>
        <p15:guide id="6" orient="horz" pos="540">
          <p15:clr>
            <a:srgbClr val="FBAE40"/>
          </p15:clr>
        </p15:guide>
        <p15:guide id="7" orient="horz" pos="694">
          <p15:clr>
            <a:srgbClr val="FBAE40"/>
          </p15:clr>
        </p15:guide>
        <p15:guide id="8" orient="horz" pos="848">
          <p15:clr>
            <a:srgbClr val="FBAE40"/>
          </p15:clr>
        </p15:guide>
        <p15:guide id="9" orient="horz" pos="1003">
          <p15:clr>
            <a:srgbClr val="FBAE40"/>
          </p15:clr>
        </p15:guide>
        <p15:guide id="10" orient="horz" pos="1157">
          <p15:clr>
            <a:srgbClr val="FBAE40"/>
          </p15:clr>
        </p15:guide>
        <p15:guide id="11" orient="horz" pos="1311">
          <p15:clr>
            <a:srgbClr val="FBAE40"/>
          </p15:clr>
        </p15:guide>
        <p15:guide id="12" orient="horz" pos="1466">
          <p15:clr>
            <a:srgbClr val="FBAE40"/>
          </p15:clr>
        </p15:guide>
        <p15:guide id="13" orient="horz" pos="1774">
          <p15:clr>
            <a:srgbClr val="FBAE40"/>
          </p15:clr>
        </p15:guide>
        <p15:guide id="14" orient="horz" pos="1929">
          <p15:clr>
            <a:srgbClr val="FBAE40"/>
          </p15:clr>
        </p15:guide>
        <p15:guide id="15" orient="horz" pos="2083">
          <p15:clr>
            <a:srgbClr val="FBAE40"/>
          </p15:clr>
        </p15:guide>
        <p15:guide id="16" orient="horz" pos="2237">
          <p15:clr>
            <a:srgbClr val="FBAE40"/>
          </p15:clr>
        </p15:guide>
        <p15:guide id="17" orient="horz" pos="2392">
          <p15:clr>
            <a:srgbClr val="FBAE40"/>
          </p15:clr>
        </p15:guide>
        <p15:guide id="18" orient="horz" pos="2546">
          <p15:clr>
            <a:srgbClr val="FBAE40"/>
          </p15:clr>
        </p15:guide>
        <p15:guide id="19" orient="horz" pos="2700">
          <p15:clr>
            <a:srgbClr val="FBAE40"/>
          </p15:clr>
        </p15:guide>
        <p15:guide id="20" orient="horz" pos="2854">
          <p15:clr>
            <a:srgbClr val="FBAE40"/>
          </p15:clr>
        </p15:guide>
        <p15:guide id="21" orient="horz" pos="3009">
          <p15:clr>
            <a:srgbClr val="FBAE40"/>
          </p15:clr>
        </p15:guide>
        <p15:guide id="22" orient="horz" pos="3163">
          <p15:clr>
            <a:srgbClr val="FBAE40"/>
          </p15:clr>
        </p15:guide>
        <p15:guide id="23" pos="358">
          <p15:clr>
            <a:srgbClr val="FBAE40"/>
          </p15:clr>
        </p15:guide>
        <p15:guide id="24" pos="552">
          <p15:clr>
            <a:srgbClr val="FBAE40"/>
          </p15:clr>
        </p15:guide>
        <p15:guide id="25" pos="747">
          <p15:clr>
            <a:srgbClr val="FBAE40"/>
          </p15:clr>
        </p15:guide>
        <p15:guide id="26" pos="941">
          <p15:clr>
            <a:srgbClr val="FBAE40"/>
          </p15:clr>
        </p15:guide>
        <p15:guide id="27" pos="1135">
          <p15:clr>
            <a:srgbClr val="FBAE40"/>
          </p15:clr>
        </p15:guide>
        <p15:guide id="28" pos="1328">
          <p15:clr>
            <a:srgbClr val="FBAE40"/>
          </p15:clr>
        </p15:guide>
        <p15:guide id="29" pos="1522">
          <p15:clr>
            <a:srgbClr val="FBAE40"/>
          </p15:clr>
        </p15:guide>
        <p15:guide id="30" pos="1716">
          <p15:clr>
            <a:srgbClr val="FBAE40"/>
          </p15:clr>
        </p15:guide>
        <p15:guide id="31" pos="1911">
          <p15:clr>
            <a:srgbClr val="FBAE40"/>
          </p15:clr>
        </p15:guide>
        <p15:guide id="32" pos="2104">
          <p15:clr>
            <a:srgbClr val="FBAE40"/>
          </p15:clr>
        </p15:guide>
        <p15:guide id="33" pos="2298">
          <p15:clr>
            <a:srgbClr val="FBAE40"/>
          </p15:clr>
        </p15:guide>
        <p15:guide id="34" pos="2492">
          <p15:clr>
            <a:srgbClr val="FBAE40"/>
          </p15:clr>
        </p15:guide>
        <p15:guide id="35" pos="2686">
          <p15:clr>
            <a:srgbClr val="FBAE40"/>
          </p15:clr>
        </p15:guide>
        <p15:guide id="36" pos="2880">
          <p15:clr>
            <a:srgbClr val="FBAE40"/>
          </p15:clr>
        </p15:guide>
        <p15:guide id="37" pos="3074">
          <p15:clr>
            <a:srgbClr val="FBAE40"/>
          </p15:clr>
        </p15:guide>
        <p15:guide id="38" pos="3268">
          <p15:clr>
            <a:srgbClr val="FBAE40"/>
          </p15:clr>
        </p15:guide>
        <p15:guide id="39" pos="3462">
          <p15:clr>
            <a:srgbClr val="FBAE40"/>
          </p15:clr>
        </p15:guide>
        <p15:guide id="40" pos="3656">
          <p15:clr>
            <a:srgbClr val="FBAE40"/>
          </p15:clr>
        </p15:guide>
        <p15:guide id="41" pos="3849">
          <p15:clr>
            <a:srgbClr val="FBAE40"/>
          </p15:clr>
        </p15:guide>
        <p15:guide id="42" pos="4044">
          <p15:clr>
            <a:srgbClr val="FBAE40"/>
          </p15:clr>
        </p15:guide>
        <p15:guide id="43" pos="4238">
          <p15:clr>
            <a:srgbClr val="FBAE40"/>
          </p15:clr>
        </p15:guide>
        <p15:guide id="44" pos="4432">
          <p15:clr>
            <a:srgbClr val="FBAE40"/>
          </p15:clr>
        </p15:guide>
        <p15:guide id="45" pos="4625">
          <p15:clr>
            <a:srgbClr val="FBAE40"/>
          </p15:clr>
        </p15:guide>
        <p15:guide id="46" pos="4819">
          <p15:clr>
            <a:srgbClr val="FBAE40"/>
          </p15:clr>
        </p15:guide>
        <p15:guide id="47" pos="5013">
          <p15:clr>
            <a:srgbClr val="FBAE40"/>
          </p15:clr>
        </p15:guide>
        <p15:guide id="48" pos="5208">
          <p15:clr>
            <a:srgbClr val="FBAE40"/>
          </p15:clr>
        </p15:guide>
        <p15:guide id="49" pos="5402">
          <p15:clr>
            <a:srgbClr val="FBAE40"/>
          </p15:clr>
        </p15:guide>
        <p15:guide id="50" pos="55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rgbClr val="00A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rgbClr val="0082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3" r:id="rId2"/>
    <p:sldLayoutId id="2147483725" r:id="rId3"/>
    <p:sldLayoutId id="2147483720" r:id="rId4"/>
    <p:sldLayoutId id="2147483721" r:id="rId5"/>
    <p:sldLayoutId id="2147483710" r:id="rId6"/>
    <p:sldLayoutId id="2147483712" r:id="rId7"/>
    <p:sldLayoutId id="2147483726" r:id="rId8"/>
    <p:sldLayoutId id="2147483740" r:id="rId9"/>
    <p:sldLayoutId id="2147483723" r:id="rId10"/>
    <p:sldLayoutId id="2147483728" r:id="rId11"/>
    <p:sldLayoutId id="2147483741" r:id="rId12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5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6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>
          <p15:clr>
            <a:srgbClr val="F26B43"/>
          </p15:clr>
        </p15:guide>
        <p15:guide id="2" pos="358">
          <p15:clr>
            <a:srgbClr val="F26B43"/>
          </p15:clr>
        </p15:guide>
        <p15:guide id="3" pos="552">
          <p15:clr>
            <a:srgbClr val="F26B43"/>
          </p15:clr>
        </p15:guide>
        <p15:guide id="4" pos="747">
          <p15:clr>
            <a:srgbClr val="F26B43"/>
          </p15:clr>
        </p15:guide>
        <p15:guide id="5" pos="941">
          <p15:clr>
            <a:srgbClr val="F26B43"/>
          </p15:clr>
        </p15:guide>
        <p15:guide id="6" pos="1135">
          <p15:clr>
            <a:srgbClr val="F26B43"/>
          </p15:clr>
        </p15:guide>
        <p15:guide id="7" pos="1328">
          <p15:clr>
            <a:srgbClr val="F26B43"/>
          </p15:clr>
        </p15:guide>
        <p15:guide id="8" pos="1522">
          <p15:clr>
            <a:srgbClr val="F26B43"/>
          </p15:clr>
        </p15:guide>
        <p15:guide id="9" pos="1716">
          <p15:clr>
            <a:srgbClr val="F26B43"/>
          </p15:clr>
        </p15:guide>
        <p15:guide id="10" pos="1911">
          <p15:clr>
            <a:srgbClr val="F26B43"/>
          </p15:clr>
        </p15:guide>
        <p15:guide id="11" pos="2104">
          <p15:clr>
            <a:srgbClr val="F26B43"/>
          </p15:clr>
        </p15:guide>
        <p15:guide id="12" pos="2298">
          <p15:clr>
            <a:srgbClr val="F26B43"/>
          </p15:clr>
        </p15:guide>
        <p15:guide id="13" pos="2492">
          <p15:clr>
            <a:srgbClr val="F26B43"/>
          </p15:clr>
        </p15:guide>
        <p15:guide id="14" pos="2686">
          <p15:clr>
            <a:srgbClr val="F26B43"/>
          </p15:clr>
        </p15:guide>
        <p15:guide id="15" pos="2880">
          <p15:clr>
            <a:srgbClr val="F26B43"/>
          </p15:clr>
        </p15:guide>
        <p15:guide id="16" pos="3074">
          <p15:clr>
            <a:srgbClr val="F26B43"/>
          </p15:clr>
        </p15:guide>
        <p15:guide id="17" pos="3268">
          <p15:clr>
            <a:srgbClr val="F26B43"/>
          </p15:clr>
        </p15:guide>
        <p15:guide id="18" pos="3462">
          <p15:clr>
            <a:srgbClr val="F26B43"/>
          </p15:clr>
        </p15:guide>
        <p15:guide id="19" pos="3656">
          <p15:clr>
            <a:srgbClr val="F26B43"/>
          </p15:clr>
        </p15:guide>
        <p15:guide id="20" pos="3849">
          <p15:clr>
            <a:srgbClr val="F26B43"/>
          </p15:clr>
        </p15:guide>
        <p15:guide id="21" pos="4044">
          <p15:clr>
            <a:srgbClr val="F26B43"/>
          </p15:clr>
        </p15:guide>
        <p15:guide id="22" pos="4238">
          <p15:clr>
            <a:srgbClr val="F26B43"/>
          </p15:clr>
        </p15:guide>
        <p15:guide id="23" pos="4432">
          <p15:clr>
            <a:srgbClr val="F26B43"/>
          </p15:clr>
        </p15:guide>
        <p15:guide id="24" pos="4625">
          <p15:clr>
            <a:srgbClr val="F26B43"/>
          </p15:clr>
        </p15:guide>
        <p15:guide id="25" pos="4819">
          <p15:clr>
            <a:srgbClr val="F26B43"/>
          </p15:clr>
        </p15:guide>
        <p15:guide id="26" pos="5013">
          <p15:clr>
            <a:srgbClr val="F26B43"/>
          </p15:clr>
        </p15:guide>
        <p15:guide id="27" pos="5208">
          <p15:clr>
            <a:srgbClr val="F26B43"/>
          </p15:clr>
        </p15:guide>
        <p15:guide id="28" pos="5402">
          <p15:clr>
            <a:srgbClr val="F26B43"/>
          </p15:clr>
        </p15:guide>
        <p15:guide id="29" pos="5595">
          <p15:clr>
            <a:srgbClr val="F26B43"/>
          </p15:clr>
        </p15:guide>
        <p15:guide id="30" orient="horz" pos="77">
          <p15:clr>
            <a:srgbClr val="F26B43"/>
          </p15:clr>
        </p15:guide>
        <p15:guide id="31" orient="horz" pos="231">
          <p15:clr>
            <a:srgbClr val="F26B43"/>
          </p15:clr>
        </p15:guide>
        <p15:guide id="32" orient="horz" pos="386">
          <p15:clr>
            <a:srgbClr val="F26B43"/>
          </p15:clr>
        </p15:guide>
        <p15:guide id="33" orient="horz" pos="540">
          <p15:clr>
            <a:srgbClr val="F26B43"/>
          </p15:clr>
        </p15:guide>
        <p15:guide id="34" orient="horz" pos="694">
          <p15:clr>
            <a:srgbClr val="F26B43"/>
          </p15:clr>
        </p15:guide>
        <p15:guide id="35" orient="horz" pos="848">
          <p15:clr>
            <a:srgbClr val="F26B43"/>
          </p15:clr>
        </p15:guide>
        <p15:guide id="36" orient="horz" pos="1003">
          <p15:clr>
            <a:srgbClr val="F26B43"/>
          </p15:clr>
        </p15:guide>
        <p15:guide id="37" orient="horz" pos="1157">
          <p15:clr>
            <a:srgbClr val="F26B43"/>
          </p15:clr>
        </p15:guide>
        <p15:guide id="38" orient="horz" pos="1311">
          <p15:clr>
            <a:srgbClr val="F26B43"/>
          </p15:clr>
        </p15:guide>
        <p15:guide id="39" orient="horz" pos="1466">
          <p15:clr>
            <a:srgbClr val="F26B43"/>
          </p15:clr>
        </p15:guide>
        <p15:guide id="40" orient="horz" pos="1620">
          <p15:clr>
            <a:srgbClr val="F26B43"/>
          </p15:clr>
        </p15:guide>
        <p15:guide id="41" orient="horz" pos="1774">
          <p15:clr>
            <a:srgbClr val="F26B43"/>
          </p15:clr>
        </p15:guide>
        <p15:guide id="42" orient="horz" pos="1929">
          <p15:clr>
            <a:srgbClr val="F26B43"/>
          </p15:clr>
        </p15:guide>
        <p15:guide id="43" orient="horz" pos="2083">
          <p15:clr>
            <a:srgbClr val="F26B43"/>
          </p15:clr>
        </p15:guide>
        <p15:guide id="44" orient="horz" pos="2237">
          <p15:clr>
            <a:srgbClr val="F26B43"/>
          </p15:clr>
        </p15:guide>
        <p15:guide id="45" orient="horz" pos="2392">
          <p15:clr>
            <a:srgbClr val="F26B43"/>
          </p15:clr>
        </p15:guide>
        <p15:guide id="46" orient="horz" pos="2546">
          <p15:clr>
            <a:srgbClr val="F26B43"/>
          </p15:clr>
        </p15:guide>
        <p15:guide id="47" orient="horz" pos="2700">
          <p15:clr>
            <a:srgbClr val="F26B43"/>
          </p15:clr>
        </p15:guide>
        <p15:guide id="48" orient="horz" pos="2854">
          <p15:clr>
            <a:srgbClr val="F26B43"/>
          </p15:clr>
        </p15:guide>
        <p15:guide id="49" orient="horz" pos="3009">
          <p15:clr>
            <a:srgbClr val="F26B43"/>
          </p15:clr>
        </p15:guide>
        <p15:guide id="50" orient="horz" pos="3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7921" y="3602952"/>
            <a:ext cx="819207" cy="237532"/>
          </a:xfrm>
        </p:spPr>
        <p:txBody>
          <a:bodyPr/>
          <a:lstStyle/>
          <a:p>
            <a:r>
              <a:rPr lang="pl-PL" sz="1000" b="1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28.08.2025 r.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DFDBADF-53B5-E0DE-7C04-E904771493B2}"/>
              </a:ext>
            </a:extLst>
          </p:cNvPr>
          <p:cNvSpPr/>
          <p:nvPr/>
        </p:nvSpPr>
        <p:spPr>
          <a:xfrm>
            <a:off x="5749006" y="3621380"/>
            <a:ext cx="3394994" cy="64806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Owal 18">
            <a:extLst>
              <a:ext uri="{FF2B5EF4-FFF2-40B4-BE49-F238E27FC236}">
                <a16:creationId xmlns:a16="http://schemas.microsoft.com/office/drawing/2014/main" id="{BB3F47E6-3C7A-CAA4-3ADD-B4F482A76A94}"/>
              </a:ext>
            </a:extLst>
          </p:cNvPr>
          <p:cNvSpPr/>
          <p:nvPr/>
        </p:nvSpPr>
        <p:spPr>
          <a:xfrm>
            <a:off x="4644008" y="2060422"/>
            <a:ext cx="576064" cy="5760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EBEAA110-7E7B-42EA-AE6A-9675627A05F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067921" y="1280972"/>
            <a:ext cx="3619028" cy="410801"/>
          </a:xfrm>
        </p:spPr>
        <p:txBody>
          <a:bodyPr>
            <a:noAutofit/>
          </a:bodyPr>
          <a:lstStyle/>
          <a:p>
            <a:pPr>
              <a:lnSpc>
                <a:spcPts val="2600"/>
              </a:lnSpc>
              <a:spcBef>
                <a:spcPts val="0"/>
              </a:spcBef>
            </a:pPr>
            <a:r>
              <a:rPr lang="pl-PL" dirty="0">
                <a:solidFill>
                  <a:schemeClr val="bg1"/>
                </a:solidFill>
              </a:rPr>
              <a:t>Fundusz Wsparcia 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Technologii Krytycznych 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57FAF507-D24D-44A0-A585-39BC90207CC6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099780" y="3178066"/>
            <a:ext cx="2442074" cy="269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rPr>
              <a:t>Robert Koprowski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E522BEB-80AA-31C2-E267-20B04DA29A9E}"/>
              </a:ext>
            </a:extLst>
          </p:cNvPr>
          <p:cNvSpPr txBox="1"/>
          <p:nvPr/>
        </p:nvSpPr>
        <p:spPr>
          <a:xfrm>
            <a:off x="971600" y="1846559"/>
            <a:ext cx="2570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>
                <a:solidFill>
                  <a:schemeClr val="bg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STEP</a:t>
            </a:r>
          </a:p>
        </p:txBody>
      </p:sp>
      <p:grpSp>
        <p:nvGrpSpPr>
          <p:cNvPr id="20" name="Grupa 19">
            <a:extLst>
              <a:ext uri="{FF2B5EF4-FFF2-40B4-BE49-F238E27FC236}">
                <a16:creationId xmlns:a16="http://schemas.microsoft.com/office/drawing/2014/main" id="{A1464C23-5258-34C4-0390-E8FD5AE2D8B0}"/>
              </a:ext>
            </a:extLst>
          </p:cNvPr>
          <p:cNvGrpSpPr/>
          <p:nvPr/>
        </p:nvGrpSpPr>
        <p:grpSpPr>
          <a:xfrm>
            <a:off x="1093582" y="3028074"/>
            <a:ext cx="1656184" cy="463596"/>
            <a:chOff x="1093582" y="3028074"/>
            <a:chExt cx="1656184" cy="463596"/>
          </a:xfrm>
        </p:grpSpPr>
        <p:cxnSp>
          <p:nvCxnSpPr>
            <p:cNvPr id="9" name="Łącznik prosty 8">
              <a:extLst>
                <a:ext uri="{FF2B5EF4-FFF2-40B4-BE49-F238E27FC236}">
                  <a16:creationId xmlns:a16="http://schemas.microsoft.com/office/drawing/2014/main" id="{EC89C015-D0D9-7DCA-BCEC-6F8BD8F45443}"/>
                </a:ext>
              </a:extLst>
            </p:cNvPr>
            <p:cNvCxnSpPr>
              <a:cxnSpLocks/>
            </p:cNvCxnSpPr>
            <p:nvPr/>
          </p:nvCxnSpPr>
          <p:spPr>
            <a:xfrm>
              <a:off x="1093582" y="3491670"/>
              <a:ext cx="1656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F85F3CF9-F123-2FF7-9FEE-25042B41884A}"/>
                </a:ext>
              </a:extLst>
            </p:cNvPr>
            <p:cNvCxnSpPr>
              <a:cxnSpLocks/>
            </p:cNvCxnSpPr>
            <p:nvPr/>
          </p:nvCxnSpPr>
          <p:spPr>
            <a:xfrm>
              <a:off x="1093582" y="3028074"/>
              <a:ext cx="165618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7134A1-3F67-DCE5-8CC7-8CA25CD995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E678006-2907-9171-E595-36613EA70EAA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327F189-DBF8-5F00-7D22-9B39FFDAD5CF}"/>
              </a:ext>
            </a:extLst>
          </p:cNvPr>
          <p:cNvSpPr txBox="1"/>
          <p:nvPr/>
        </p:nvSpPr>
        <p:spPr>
          <a:xfrm>
            <a:off x="805056" y="1004855"/>
            <a:ext cx="7223328" cy="2477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Przełomowość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Radykalna nowość - wprowadza koncepcje i/lub technologie, które mogą całkowicie zmienić dotychczasowy stan nauki lub praktyki.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Znaczący wpływ - przełomowe projekty mogą wprowadzać redefinicję standardów w danej dziedzinie.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Wysoki poziom ryzyka i niepewności - duża niepewność wyników i wysokim ryzykiem niepowodzenia.</a:t>
            </a:r>
            <a:endParaRPr lang="pl-PL" dirty="0">
              <a:ln w="0"/>
            </a:endParaRP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Potencjał tworzenia nowych kierunków badań - nowe obszary badawcze lub gałęzie technologiczne.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Skalowalność i trwały wpływ - </a:t>
            </a:r>
            <a:r>
              <a:rPr lang="pl-PL" dirty="0">
                <a:ln w="0"/>
              </a:rPr>
              <a:t>w</a:t>
            </a:r>
            <a:r>
              <a:rPr lang="pl-PL" dirty="0">
                <a:ln w="0"/>
                <a:solidFill>
                  <a:schemeClr val="tx1"/>
                </a:solidFill>
              </a:rPr>
              <a:t>yniki projektu mogą być zastosowane w różnych kontekstach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5A4626-D0E5-8077-D9AE-B07FB6A1A94C}"/>
              </a:ext>
            </a:extLst>
          </p:cNvPr>
          <p:cNvSpPr txBox="1"/>
          <p:nvPr/>
        </p:nvSpPr>
        <p:spPr>
          <a:xfrm>
            <a:off x="805056" y="4421973"/>
            <a:ext cx="5783168" cy="52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Przykłady przełomowych rozwiązań:</a:t>
            </a:r>
          </a:p>
          <a:p>
            <a:r>
              <a:rPr lang="pl-PL" dirty="0"/>
              <a:t>Wi-Fi (1997), Mikroprocesor (1971), iPhone (2007), Uczenie głębokie (2012)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264024-A6F5-8EAA-30CD-0E167CC8E0B9}"/>
              </a:ext>
            </a:extLst>
          </p:cNvPr>
          <p:cNvSpPr txBox="1"/>
          <p:nvPr/>
        </p:nvSpPr>
        <p:spPr>
          <a:xfrm>
            <a:off x="805056" y="3646335"/>
            <a:ext cx="6143208" cy="742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Przykłady innowacyjnych i nowych rozwiązań:</a:t>
            </a:r>
          </a:p>
          <a:p>
            <a:r>
              <a:rPr lang="pl-PL" dirty="0"/>
              <a:t>Nowość - nowy materiał, nowy model</a:t>
            </a:r>
          </a:p>
          <a:p>
            <a:r>
              <a:rPr lang="pl-PL" dirty="0"/>
              <a:t>Innowacyjność - nowy materiał zastosowany w produkcji lub technologii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C19BDEC-B6FA-6419-BAC6-CCD4FBF82AAC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</a:t>
            </a:r>
            <a:endParaRPr lang="pl-PL" sz="1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50A38E9-3095-09B8-AB7D-BA5484ED0C10}"/>
              </a:ext>
            </a:extLst>
          </p:cNvPr>
          <p:cNvSpPr txBox="1"/>
          <p:nvPr/>
        </p:nvSpPr>
        <p:spPr>
          <a:xfrm>
            <a:off x="755576" y="66903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</a:rPr>
              <a:t>(Potencjał technologii krytycznej  – 1 kryt.)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295174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CA451A-2339-36BE-F941-D81164471F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E25862E4-A371-7D73-D16F-1B2393D87BF9}"/>
              </a:ext>
            </a:extLst>
          </p:cNvPr>
          <p:cNvSpPr/>
          <p:nvPr/>
        </p:nvSpPr>
        <p:spPr>
          <a:xfrm>
            <a:off x="827584" y="1270500"/>
            <a:ext cx="7511360" cy="627062"/>
          </a:xfrm>
          <a:prstGeom prst="roundRect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4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Wskaźniki </a:t>
            </a:r>
            <a:r>
              <a:rPr lang="pl-PL" sz="2400" kern="1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innowacyjności</a:t>
            </a:r>
            <a:endParaRPr lang="pl-PL" sz="2400" kern="1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8F0F336-777D-912B-5EE6-3BC1897CD04C}"/>
              </a:ext>
            </a:extLst>
          </p:cNvPr>
          <p:cNvSpPr/>
          <p:nvPr/>
        </p:nvSpPr>
        <p:spPr>
          <a:xfrm>
            <a:off x="847326" y="2221889"/>
            <a:ext cx="4796613" cy="409575"/>
          </a:xfrm>
          <a:prstGeom prst="roundRect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Wartość bazowa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4519666-C0FC-1D7A-5D23-D5A9F74C3D37}"/>
              </a:ext>
            </a:extLst>
          </p:cNvPr>
          <p:cNvSpPr/>
          <p:nvPr/>
        </p:nvSpPr>
        <p:spPr>
          <a:xfrm>
            <a:off x="5796136" y="2203082"/>
            <a:ext cx="2542808" cy="428382"/>
          </a:xfrm>
          <a:prstGeom prst="roundRect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6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Wartość docelowa projektu </a:t>
            </a:r>
          </a:p>
        </p:txBody>
      </p:sp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7D881CCE-E03E-0BDD-636D-56F376DEA33E}"/>
              </a:ext>
            </a:extLst>
          </p:cNvPr>
          <p:cNvSpPr/>
          <p:nvPr/>
        </p:nvSpPr>
        <p:spPr>
          <a:xfrm>
            <a:off x="3152334" y="1965077"/>
            <a:ext cx="146050" cy="174625"/>
          </a:xfrm>
          <a:prstGeom prst="downArrow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C82A52A0-AD3B-A4F5-B425-5AD5A78D4023}"/>
              </a:ext>
            </a:extLst>
          </p:cNvPr>
          <p:cNvSpPr/>
          <p:nvPr/>
        </p:nvSpPr>
        <p:spPr>
          <a:xfrm>
            <a:off x="6948264" y="1965077"/>
            <a:ext cx="146050" cy="174625"/>
          </a:xfrm>
          <a:prstGeom prst="downArrow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564C7DB-9423-F132-9A1A-669190FC57A9}"/>
              </a:ext>
            </a:extLst>
          </p:cNvPr>
          <p:cNvSpPr/>
          <p:nvPr/>
        </p:nvSpPr>
        <p:spPr>
          <a:xfrm>
            <a:off x="1378892" y="2669611"/>
            <a:ext cx="146050" cy="174625"/>
          </a:xfrm>
          <a:prstGeom prst="downArrow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8072ED34-B7FC-DE14-CDCC-CB4D2D45E86C}"/>
              </a:ext>
            </a:extLst>
          </p:cNvPr>
          <p:cNvSpPr/>
          <p:nvPr/>
        </p:nvSpPr>
        <p:spPr>
          <a:xfrm>
            <a:off x="5021644" y="2668863"/>
            <a:ext cx="198428" cy="914446"/>
          </a:xfrm>
          <a:prstGeom prst="downArrow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37C8A2A7-E235-6F91-DAEA-72BFE57420D1}"/>
              </a:ext>
            </a:extLst>
          </p:cNvPr>
          <p:cNvSpPr/>
          <p:nvPr/>
        </p:nvSpPr>
        <p:spPr>
          <a:xfrm>
            <a:off x="863748" y="2927626"/>
            <a:ext cx="1176338" cy="656431"/>
          </a:xfrm>
          <a:prstGeom prst="roundRect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Najlepsze znane rozwiązanie </a:t>
            </a:r>
          </a:p>
        </p:txBody>
      </p:sp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id="{345951AA-8097-B86B-B154-A255C6DE4795}"/>
              </a:ext>
            </a:extLst>
          </p:cNvPr>
          <p:cNvSpPr/>
          <p:nvPr/>
        </p:nvSpPr>
        <p:spPr>
          <a:xfrm>
            <a:off x="3256778" y="2949851"/>
            <a:ext cx="1243214" cy="634206"/>
          </a:xfrm>
          <a:prstGeom prst="roundRect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 obliczeniowy </a:t>
            </a:r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A0F47BAD-63E2-11C1-6322-0006CA860212}"/>
              </a:ext>
            </a:extLst>
          </p:cNvPr>
          <p:cNvSpPr/>
          <p:nvPr/>
        </p:nvSpPr>
        <p:spPr>
          <a:xfrm>
            <a:off x="3777878" y="2707570"/>
            <a:ext cx="146050" cy="176213"/>
          </a:xfrm>
          <a:prstGeom prst="downArrow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DCD35309-2BEC-7657-7F93-1E7D29CADEF2}"/>
              </a:ext>
            </a:extLst>
          </p:cNvPr>
          <p:cNvSpPr/>
          <p:nvPr/>
        </p:nvSpPr>
        <p:spPr>
          <a:xfrm>
            <a:off x="4572000" y="3649513"/>
            <a:ext cx="1033463" cy="506413"/>
          </a:xfrm>
          <a:prstGeom prst="roundRect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Dane literaturowe</a:t>
            </a:r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96847E4E-B4BE-C816-25D1-81F31FDB756F}"/>
              </a:ext>
            </a:extLst>
          </p:cNvPr>
          <p:cNvSpPr/>
          <p:nvPr/>
        </p:nvSpPr>
        <p:spPr>
          <a:xfrm>
            <a:off x="1682036" y="3649513"/>
            <a:ext cx="1698625" cy="506413"/>
          </a:xfrm>
          <a:prstGeom prst="roundRect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100" kern="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Rozwiązanie o podobnej funkcjonalności  </a:t>
            </a:r>
          </a:p>
        </p:txBody>
      </p:sp>
      <p:sp>
        <p:nvSpPr>
          <p:cNvPr id="17" name="Strzałka: w dół 16">
            <a:extLst>
              <a:ext uri="{FF2B5EF4-FFF2-40B4-BE49-F238E27FC236}">
                <a16:creationId xmlns:a16="http://schemas.microsoft.com/office/drawing/2014/main" id="{1417800C-4057-B1D0-6175-6424C60CBE66}"/>
              </a:ext>
            </a:extLst>
          </p:cNvPr>
          <p:cNvSpPr/>
          <p:nvPr/>
        </p:nvSpPr>
        <p:spPr>
          <a:xfrm>
            <a:off x="2411476" y="2669611"/>
            <a:ext cx="185738" cy="914446"/>
          </a:xfrm>
          <a:prstGeom prst="downArrow">
            <a:avLst/>
          </a:prstGeom>
          <a:solidFill>
            <a:srgbClr val="D1E7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20" name="Tytuł 1">
            <a:extLst>
              <a:ext uri="{FF2B5EF4-FFF2-40B4-BE49-F238E27FC236}">
                <a16:creationId xmlns:a16="http://schemas.microsoft.com/office/drawing/2014/main" id="{9A758B11-0754-F0A6-A4A9-43316F750D7C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88CD3B2-675B-A1B8-E0F5-79942A99F35A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</a:t>
            </a:r>
            <a:endParaRPr lang="pl-PL" sz="1600" dirty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E1E4063-4BD0-131E-7F68-6E4283F1C8C4}"/>
              </a:ext>
            </a:extLst>
          </p:cNvPr>
          <p:cNvSpPr txBox="1"/>
          <p:nvPr/>
        </p:nvSpPr>
        <p:spPr>
          <a:xfrm>
            <a:off x="827584" y="69954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5">
                    <a:lumMod val="75000"/>
                  </a:schemeClr>
                </a:solidFill>
              </a:rPr>
              <a:t>(Wskaźniki projektu </a:t>
            </a:r>
            <a:r>
              <a:rPr lang="pl-PL" sz="1400" b="1" dirty="0">
                <a:solidFill>
                  <a:srgbClr val="0070C0"/>
                </a:solidFill>
              </a:rPr>
              <a:t>– 6 kryt.)</a:t>
            </a:r>
            <a:endParaRPr lang="pl-PL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4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B4DE336-6F63-8D53-2EEF-83635E3402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BF77D493-CDA4-956E-5235-3601457A26B0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20F9248-F020-51D5-3DA9-11750F57030A}"/>
              </a:ext>
            </a:extLst>
          </p:cNvPr>
          <p:cNvSpPr txBox="1"/>
          <p:nvPr/>
        </p:nvSpPr>
        <p:spPr>
          <a:xfrm>
            <a:off x="827584" y="771550"/>
            <a:ext cx="7128792" cy="3562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Budżet – 3 kryt., patrząc od strony merytorycznej projektu.</a:t>
            </a:r>
          </a:p>
          <a:p>
            <a:r>
              <a:rPr lang="pl-PL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Konieczność poniesienia i precyzyjnego opisu każdego wydatku i jego związek z przedmiotem projektu.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Wskazanie treści zapytania ofertowego, rezultatów i kryterium wyboru ofert.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/>
              <a:t>Powiazanie z istniejącymi zasobami Wnioskodawcy.</a:t>
            </a:r>
          </a:p>
          <a:p>
            <a:endParaRPr lang="pl-PL" dirty="0"/>
          </a:p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Przykład</a:t>
            </a:r>
            <a:r>
              <a:rPr lang="pl-PL" b="1" dirty="0"/>
              <a:t> </a:t>
            </a:r>
            <a:r>
              <a:rPr lang="pl-PL" dirty="0"/>
              <a:t>w którym Wnioskodawca nie podał szczegółowego opisu pozycji kosztowej:</a:t>
            </a:r>
          </a:p>
          <a:p>
            <a:pPr marL="623888" indent="-285750">
              <a:buFont typeface="Wingdings" panose="05000000000000000000" pitchFamily="2" charset="2"/>
              <a:buChar char="q"/>
            </a:pPr>
            <a:r>
              <a:rPr lang="pl-PL" dirty="0"/>
              <a:t>Budowa hali 1000 m2 przeznaczonej do wdrożenia linii produkcyjnej będącej rezultatem projektu na kwotę 2 500 000 zł.</a:t>
            </a:r>
          </a:p>
          <a:p>
            <a:pPr marL="338138"/>
            <a:endParaRPr lang="pl-PL" dirty="0"/>
          </a:p>
          <a:p>
            <a:pPr marL="623888" indent="-623888"/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Przykład</a:t>
            </a:r>
            <a:r>
              <a:rPr lang="pl-PL" b="1" dirty="0"/>
              <a:t> </a:t>
            </a:r>
            <a:r>
              <a:rPr lang="pl-PL" dirty="0"/>
              <a:t>w którym Wnioskodawca nie podał następujących szczegółów dotyczących zakupu drukarki:</a:t>
            </a:r>
          </a:p>
          <a:p>
            <a:pPr marL="623888" indent="-285750">
              <a:buFont typeface="Wingdings" panose="05000000000000000000" pitchFamily="2" charset="2"/>
              <a:buChar char="q"/>
            </a:pPr>
            <a:r>
              <a:rPr lang="pl-PL" dirty="0"/>
              <a:t>Treści zapytania ofertowego z wyszczególnieniem parametrów technicznych drukarki,</a:t>
            </a:r>
          </a:p>
          <a:p>
            <a:pPr marL="623888" indent="-285750">
              <a:buFont typeface="Wingdings" panose="05000000000000000000" pitchFamily="2" charset="2"/>
              <a:buChar char="q"/>
            </a:pPr>
            <a:r>
              <a:rPr lang="pl-PL" dirty="0"/>
              <a:t>Minimum trzech otrzymanych ofert z podaniem firm od których je otrzymano,</a:t>
            </a:r>
          </a:p>
          <a:p>
            <a:pPr marL="623888" indent="-285750">
              <a:buFont typeface="Wingdings" panose="05000000000000000000" pitchFamily="2" charset="2"/>
              <a:buChar char="q"/>
            </a:pPr>
            <a:r>
              <a:rPr lang="pl-PL" dirty="0"/>
              <a:t>Kryterium ich wyboru np.: 60% cena, 30% czas dostawy, 10% serwis gwarancyjny.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41AD30A-7DE8-CEBA-1E97-08199136C24C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18380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6446F00-86A5-1097-19BD-FD4CB2C7D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2126CA3-0C2F-90D5-B3DF-F67F3F465406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Pytania – ze zgłoszeń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08016F06-AF61-A59E-265D-44D6C495B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517" y="1202144"/>
            <a:ext cx="743842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1.Jakiego rodzaju technologie/innowacje mogą być przedmiotem projektu i jak oceniana jest ich przełomowość.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sz="1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1600" dirty="0">
                <a:solidFill>
                  <a:srgbClr val="000000"/>
                </a:solidFill>
                <a:latin typeface="Aptos Narrow" panose="020B0004020202020204" pitchFamily="34" charset="0"/>
              </a:rPr>
              <a:t>Technologie muszą być zgodne z z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ałącznikiem nr 1 do Regulaminu wyboru projektów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Lista obszarów i technologii krytycznych dla sektora technologii cyfrowych. Przełomowość jest oceniana jako radykalna zmiana technologii/procesu w stosunku do istniejących znanych rozwiązań.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tos Narrow" panose="020B00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</a:b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8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DB2B89F-DA81-E36F-9002-95D424A70C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37" name="Tytuł 1">
            <a:extLst>
              <a:ext uri="{FF2B5EF4-FFF2-40B4-BE49-F238E27FC236}">
                <a16:creationId xmlns:a16="http://schemas.microsoft.com/office/drawing/2014/main" id="{A8697FB1-0499-FFE8-EAE6-0575BAD9A7E2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Pytania – ze zgłoszeń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D3D41A-F262-0987-2FC3-375E10286DD5}"/>
              </a:ext>
            </a:extLst>
          </p:cNvPr>
          <p:cNvSpPr txBox="1"/>
          <p:nvPr/>
        </p:nvSpPr>
        <p:spPr>
          <a:xfrm>
            <a:off x="755576" y="1131590"/>
            <a:ext cx="7892279" cy="2525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2. Jeżeli realizacja projektu nie była poprzedzona przeprowadzeniem prac B+R np. w przypadku wyboru Ścieżki B, to na jakie dokumenty - jako źródło w metodzie oszacowania wartości docelowej dla parametrów i wskaźników projektu, powinniśmy podać? Proszę podać przykłady.</a:t>
            </a:r>
          </a:p>
          <a:p>
            <a:endParaRPr lang="pl-PL" sz="1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Jak źródła należy przyjąć najlepsze znane rozwiązanie na rynku lub jeżeli takiego nie ma rozwiązanie o podobnej funkcjonalności (model obliczeniowy, dane literaturowe).</a:t>
            </a:r>
          </a:p>
          <a:p>
            <a:pPr algn="just"/>
            <a:r>
              <a:rPr lang="pl-PL" sz="1600" dirty="0">
                <a:solidFill>
                  <a:srgbClr val="000000"/>
                </a:solidFill>
                <a:latin typeface="Aptos Narrow" panose="020B0004020202020204" pitchFamily="34" charset="0"/>
              </a:rPr>
              <a:t>Przykładem jest linia technologiczna produkująca mobilne telefony komórkowe dla której wartością bazową parametrów i wskaźników projektu są telefony przewodowe. </a:t>
            </a:r>
            <a:r>
              <a:rPr lang="pl-PL" sz="160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 </a:t>
            </a:r>
          </a:p>
          <a:p>
            <a:endParaRPr lang="pl-PL" sz="1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497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8BEFAC-905A-9E70-CC6F-0C8610E0BC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87FC91D-776A-EBE8-6F59-14F6C63F3902}"/>
              </a:ext>
            </a:extLst>
          </p:cNvPr>
          <p:cNvSpPr txBox="1"/>
          <p:nvPr/>
        </p:nvSpPr>
        <p:spPr>
          <a:xfrm>
            <a:off x="683568" y="1131590"/>
            <a:ext cx="7704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latin typeface="Aptos Narrow" panose="020B0004020202020204" pitchFamily="34" charset="0"/>
              </a:rPr>
              <a:t>3</a:t>
            </a:r>
            <a:r>
              <a:rPr lang="pl-PL" sz="160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. Proszę o podanie przykładu zastosowania technologii głębokich w projekcie.</a:t>
            </a:r>
          </a:p>
          <a:p>
            <a:endParaRPr lang="pl-PL" sz="1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Przykładowo metody analizy i przetwarzania obrazów (10 - komputerowe rozpoznawanie obrazów, przetwarzanie języka, rozpoznawanie obiektów) w izolacji i oczyszczaniu białek (49 - izolacja i oczyszczanie białek) 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A727004-F953-4014-5407-B44664F14631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Pytania – ze zgłoszeń</a:t>
            </a:r>
            <a:endParaRPr lang="pl-PL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0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E6B95E-9F25-F5A7-8667-C106DDDFC5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35BA61-23F3-F8FF-16AA-7DABF91F7D60}"/>
              </a:ext>
            </a:extLst>
          </p:cNvPr>
          <p:cNvSpPr txBox="1"/>
          <p:nvPr/>
        </p:nvSpPr>
        <p:spPr>
          <a:xfrm>
            <a:off x="683568" y="1131590"/>
            <a:ext cx="77048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4. Jakiego rodzaju technologie/innowacje mogą być przedmiotem projektu i jak oceniana jest ich przełomowość.</a:t>
            </a:r>
          </a:p>
          <a:p>
            <a:endParaRPr lang="pl-PL" sz="1600" dirty="0">
              <a:solidFill>
                <a:srgbClr val="000000"/>
              </a:solidFill>
              <a:latin typeface="Aptos Narrow" panose="020B0004020202020204" pitchFamily="34" charset="0"/>
            </a:endParaRPr>
          </a:p>
          <a:p>
            <a:pPr algn="just"/>
            <a:r>
              <a:rPr lang="pl-PL" sz="1600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Załącznik nr 1 do RWP precyzuje technologie które mogą być przedmiotem projektu. Przełomowość oceniana jest jako radykalna zmiana technologii/procesu w stosunku do istniejących znanych rozwiązań.</a:t>
            </a:r>
            <a:endParaRPr lang="pl-PL" dirty="0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58EF922E-EDCA-E639-023E-6A68AECDF7F7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Pytania – ze zgłoszeń</a:t>
            </a:r>
            <a:endParaRPr lang="pl-PL" sz="1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82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C561542-A1E2-CA11-902A-179DC6C61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C982E004-0262-168C-B937-64560602B6F5}"/>
              </a:ext>
            </a:extLst>
          </p:cNvPr>
          <p:cNvSpPr txBox="1">
            <a:spLocks/>
          </p:cNvSpPr>
          <p:nvPr/>
        </p:nvSpPr>
        <p:spPr>
          <a:xfrm>
            <a:off x="899592" y="360000"/>
            <a:ext cx="7200800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(ogólne)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CDB1E82-B9EC-380C-0245-F28BF2830170}"/>
              </a:ext>
            </a:extLst>
          </p:cNvPr>
          <p:cNvSpPr txBox="1"/>
          <p:nvPr/>
        </p:nvSpPr>
        <p:spPr>
          <a:xfrm>
            <a:off x="1043608" y="1203598"/>
            <a:ext cx="72223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Konkretne dane liczbowe inżynierskie,</a:t>
            </a:r>
          </a:p>
          <a:p>
            <a:pPr lvl="1"/>
            <a:r>
              <a:rPr lang="pl-PL" sz="1400" dirty="0"/>
              <a:t>np. zamiast: „produkcja paneli fotowoltaicznych”, „produkcja paneli fotowoltaicznych o wadze do 11 kg, mocy 160W i wymiarach nieprzekraczających 1485x668x30 mm”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Jednoznaczność opisu projektu,</a:t>
            </a:r>
          </a:p>
          <a:p>
            <a:r>
              <a:rPr lang="pl-PL" sz="1400" dirty="0"/>
              <a:t>	Brak możliwości dowolnej w tym dwuznacznej interpretacji przedmiotu projektu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Spójność opisu projektu, np. spójność między celem projektu, zasobami Wnioskodawcy a budżetem,</a:t>
            </a:r>
          </a:p>
          <a:p>
            <a:r>
              <a:rPr lang="pl-PL" sz="1400" dirty="0"/>
              <a:t>	Budżet + zasoby Wnioskodawcy = potencjał realizacyjny/wdrożeniowy projektu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Zasadność parametrów poszczególnych pozycji środków trwałych w budżecie,</a:t>
            </a:r>
          </a:p>
          <a:p>
            <a:r>
              <a:rPr lang="pl-PL" sz="1400" dirty="0"/>
              <a:t>	Np. jakie jest uzasadnienie zakupu </a:t>
            </a:r>
            <a:r>
              <a:rPr lang="en-US" sz="1400" dirty="0" err="1"/>
              <a:t>serwer</a:t>
            </a:r>
            <a:r>
              <a:rPr lang="pl-PL" sz="1400" dirty="0"/>
              <a:t>a</a:t>
            </a:r>
            <a:r>
              <a:rPr lang="en-US" sz="1400" dirty="0"/>
              <a:t> DELL PowerEdge T360</a:t>
            </a:r>
            <a:r>
              <a:rPr lang="pl-PL" sz="1400" dirty="0"/>
              <a:t> a nie T160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Dostosowanie całego opisu projektu do wybranej technologii lub głębokiej technologii,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Nie dotyczy rozwiązań ad hoc,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600" b="1" dirty="0"/>
              <a:t>Nie dotyczy wykorzystywania inżynierii wstecznej.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DCD71BA-9174-27F1-CB82-447CDC5201F2}"/>
              </a:ext>
            </a:extLst>
          </p:cNvPr>
          <p:cNvSpPr txBox="1"/>
          <p:nvPr/>
        </p:nvSpPr>
        <p:spPr>
          <a:xfrm>
            <a:off x="7596336" y="289474"/>
            <a:ext cx="1503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 </a:t>
            </a:r>
            <a:r>
              <a:rPr lang="pl-PL" sz="1600" dirty="0" err="1">
                <a:solidFill>
                  <a:srgbClr val="0070C0"/>
                </a:solidFill>
              </a:rPr>
              <a:t>i</a:t>
            </a:r>
            <a:r>
              <a:rPr lang="pl-PL" sz="1600" dirty="0">
                <a:solidFill>
                  <a:srgbClr val="0070C0"/>
                </a:solidFill>
              </a:rPr>
              <a:t> II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039C946-3701-7AAD-AFD3-58A2C28877DB}"/>
              </a:ext>
            </a:extLst>
          </p:cNvPr>
          <p:cNvSpPr txBox="1"/>
          <p:nvPr/>
        </p:nvSpPr>
        <p:spPr>
          <a:xfrm>
            <a:off x="899592" y="699542"/>
            <a:ext cx="5472608" cy="30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(Opracowanie na podstawie innych podobnych konkursów w PARP)</a:t>
            </a:r>
          </a:p>
        </p:txBody>
      </p:sp>
    </p:spTree>
    <p:extLst>
      <p:ext uri="{BB962C8B-B14F-4D97-AF65-F5344CB8AC3E}">
        <p14:creationId xmlns:p14="http://schemas.microsoft.com/office/powerpoint/2010/main" val="410133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DA16A01-0347-7523-D9C2-9F97CDAEA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98AE34E3-F391-AD4E-126E-818B5F5B2032}"/>
              </a:ext>
            </a:extLst>
          </p:cNvPr>
          <p:cNvSpPr txBox="1">
            <a:spLocks/>
          </p:cNvSpPr>
          <p:nvPr/>
        </p:nvSpPr>
        <p:spPr>
          <a:xfrm>
            <a:off x="899592" y="195486"/>
            <a:ext cx="7200800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EFAD9671-9CE1-BACA-0990-783647195F4C}"/>
              </a:ext>
            </a:extLst>
          </p:cNvPr>
          <p:cNvSpPr/>
          <p:nvPr/>
        </p:nvSpPr>
        <p:spPr>
          <a:xfrm>
            <a:off x="1547664" y="971951"/>
            <a:ext cx="2398792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Zakres tematyczny dotyczy  technologii cyfrowych</a:t>
            </a:r>
          </a:p>
        </p:txBody>
      </p:sp>
      <p:sp>
        <p:nvSpPr>
          <p:cNvPr id="16" name="Tytuł 1">
            <a:extLst>
              <a:ext uri="{FF2B5EF4-FFF2-40B4-BE49-F238E27FC236}">
                <a16:creationId xmlns:a16="http://schemas.microsoft.com/office/drawing/2014/main" id="{C6B4C692-917A-3E68-404F-4EBA72CC0EEC}"/>
              </a:ext>
            </a:extLst>
          </p:cNvPr>
          <p:cNvSpPr txBox="1">
            <a:spLocks/>
          </p:cNvSpPr>
          <p:nvPr/>
        </p:nvSpPr>
        <p:spPr>
          <a:xfrm>
            <a:off x="1232900" y="522320"/>
            <a:ext cx="6060047" cy="753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ts val="2700"/>
              </a:lnSpc>
            </a:pPr>
            <a:r>
              <a:rPr lang="pl-PL" sz="1100" dirty="0">
                <a:solidFill>
                  <a:srgbClr val="0070C0"/>
                </a:solidFill>
              </a:rPr>
              <a:t>Projekt dotyczy sektora technologii cyfrowych (I etap oceny – 3 kryt. A i B)</a:t>
            </a:r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DBEDBFC3-40D2-5F40-F697-D4B20615C797}"/>
              </a:ext>
            </a:extLst>
          </p:cNvPr>
          <p:cNvSpPr/>
          <p:nvPr/>
        </p:nvSpPr>
        <p:spPr>
          <a:xfrm>
            <a:off x="4514662" y="987574"/>
            <a:ext cx="2793642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Głęboka technologia – minimum dwa sektory:  biotechnologia, 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technologia cyfrowa, czyste i 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zasobooszczędne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technologie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C94126B-4772-8DBA-D756-1521F10734D9}"/>
              </a:ext>
            </a:extLst>
          </p:cNvPr>
          <p:cNvSpPr txBox="1"/>
          <p:nvPr/>
        </p:nvSpPr>
        <p:spPr>
          <a:xfrm>
            <a:off x="3943246" y="1425194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lub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A7DBD91A-37B9-4273-8BD7-ABB4548E267F}"/>
              </a:ext>
            </a:extLst>
          </p:cNvPr>
          <p:cNvSpPr/>
          <p:nvPr/>
        </p:nvSpPr>
        <p:spPr>
          <a:xfrm>
            <a:off x="4605480" y="3003798"/>
            <a:ext cx="2649626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Biotechnologia</a:t>
            </a:r>
          </a:p>
        </p:txBody>
      </p:sp>
      <p:sp>
        <p:nvSpPr>
          <p:cNvPr id="27" name="Prostokąt: zaokrąglone rogi 26">
            <a:extLst>
              <a:ext uri="{FF2B5EF4-FFF2-40B4-BE49-F238E27FC236}">
                <a16:creationId xmlns:a16="http://schemas.microsoft.com/office/drawing/2014/main" id="{4819A7AD-7034-72EC-531A-DC878139521E}"/>
              </a:ext>
            </a:extLst>
          </p:cNvPr>
          <p:cNvSpPr/>
          <p:nvPr/>
        </p:nvSpPr>
        <p:spPr>
          <a:xfrm>
            <a:off x="4605480" y="3653004"/>
            <a:ext cx="2649626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Technologia cyfrowa</a:t>
            </a:r>
          </a:p>
        </p:txBody>
      </p:sp>
      <p:sp>
        <p:nvSpPr>
          <p:cNvPr id="28" name="Prostokąt: zaokrąglone rogi 27">
            <a:extLst>
              <a:ext uri="{FF2B5EF4-FFF2-40B4-BE49-F238E27FC236}">
                <a16:creationId xmlns:a16="http://schemas.microsoft.com/office/drawing/2014/main" id="{6544AF2D-F1AB-E806-7B69-293CA8E2624D}"/>
              </a:ext>
            </a:extLst>
          </p:cNvPr>
          <p:cNvSpPr/>
          <p:nvPr/>
        </p:nvSpPr>
        <p:spPr>
          <a:xfrm>
            <a:off x="4605480" y="4299574"/>
            <a:ext cx="2649626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Czyste i </a:t>
            </a:r>
            <a:r>
              <a:rPr lang="pl-PL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zasobooszczędne</a:t>
            </a: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technologie</a:t>
            </a:r>
          </a:p>
        </p:txBody>
      </p:sp>
      <p:sp>
        <p:nvSpPr>
          <p:cNvPr id="30" name="Prostokąt: zaokrąglone rogi 29">
            <a:extLst>
              <a:ext uri="{FF2B5EF4-FFF2-40B4-BE49-F238E27FC236}">
                <a16:creationId xmlns:a16="http://schemas.microsoft.com/office/drawing/2014/main" id="{63DEA936-B1D1-3F36-79D7-3C0A4004B2E8}"/>
              </a:ext>
            </a:extLst>
          </p:cNvPr>
          <p:cNvSpPr/>
          <p:nvPr/>
        </p:nvSpPr>
        <p:spPr>
          <a:xfrm>
            <a:off x="1509557" y="3613068"/>
            <a:ext cx="2433689" cy="648072"/>
          </a:xfrm>
          <a:prstGeom prst="roundRect">
            <a:avLst/>
          </a:prstGeom>
          <a:solidFill>
            <a:srgbClr val="D1E7F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Technologie cyfrowe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8A4C0C05-C9FD-2F94-396D-988D76164196}"/>
              </a:ext>
            </a:extLst>
          </p:cNvPr>
          <p:cNvSpPr txBox="1"/>
          <p:nvPr/>
        </p:nvSpPr>
        <p:spPr>
          <a:xfrm>
            <a:off x="1685992" y="2499742"/>
            <a:ext cx="62703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100" b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Załącznik nr 1 do Regulaminu wyboru projektów Lista obszarów i technologii krytycznych dla sektora technologii cyfrowych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B931C87-663A-66C4-EB22-5A787D1FE192}"/>
              </a:ext>
            </a:extLst>
          </p:cNvPr>
          <p:cNvSpPr txBox="1"/>
          <p:nvPr/>
        </p:nvSpPr>
        <p:spPr>
          <a:xfrm>
            <a:off x="4777658" y="3398494"/>
            <a:ext cx="2305269" cy="107721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tx1">
                    <a:alpha val="25000"/>
                  </a:schemeClr>
                </a:solidFill>
              </a:rPr>
              <a:t>Głębokie technologie</a:t>
            </a:r>
          </a:p>
        </p:txBody>
      </p:sp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FBAA5D1B-CB11-54F2-0FE6-453D5BF6D4D5}"/>
              </a:ext>
            </a:extLst>
          </p:cNvPr>
          <p:cNvSpPr/>
          <p:nvPr/>
        </p:nvSpPr>
        <p:spPr>
          <a:xfrm>
            <a:off x="4061241" y="3779565"/>
            <a:ext cx="419141" cy="359343"/>
          </a:xfrm>
          <a:prstGeom prst="right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9A74713-64A9-3583-7D6A-C9B9B0AB1295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682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7DCC02A-36DD-E9F7-6796-817B3ADCD1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48D5F74-8F71-C4FE-348E-DF726210887A}"/>
              </a:ext>
            </a:extLst>
          </p:cNvPr>
          <p:cNvSpPr txBox="1">
            <a:spLocks/>
          </p:cNvSpPr>
          <p:nvPr/>
        </p:nvSpPr>
        <p:spPr>
          <a:xfrm>
            <a:off x="899592" y="360000"/>
            <a:ext cx="7200800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C9A40EE-BAA4-B9E7-C8D6-221CCF0D59DB}"/>
              </a:ext>
            </a:extLst>
          </p:cNvPr>
          <p:cNvSpPr txBox="1"/>
          <p:nvPr/>
        </p:nvSpPr>
        <p:spPr>
          <a:xfrm>
            <a:off x="813338" y="776055"/>
            <a:ext cx="7287054" cy="52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Załącznik nr 1 do Regulaminu wyboru projektów Lista obszarów i technologii krytycznych dla sektora technologii cyfrowych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3F392E6-A4FF-3E72-F7C2-D9FEB695F37F}"/>
              </a:ext>
            </a:extLst>
          </p:cNvPr>
          <p:cNvSpPr txBox="1"/>
          <p:nvPr/>
        </p:nvSpPr>
        <p:spPr>
          <a:xfrm>
            <a:off x="812667" y="1431054"/>
            <a:ext cx="3975357" cy="377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Obszar: technologie w zakresie zaawansowanych półprzewodników: </a:t>
            </a:r>
          </a:p>
          <a:p>
            <a:pPr marL="700796" lvl="1" indent="-342900">
              <a:buAutoNum type="alphaLcParenR"/>
            </a:pPr>
            <a:r>
              <a:rPr lang="pl-PL" dirty="0"/>
              <a:t>mikroelektronika,…</a:t>
            </a:r>
          </a:p>
          <a:p>
            <a:pPr marL="342900" indent="-342900">
              <a:buAutoNum type="arabicPeriod" startAt="2"/>
            </a:pPr>
            <a:r>
              <a:rPr lang="pl-PL" dirty="0"/>
              <a:t>Obszar: technologie sztucznej inteligencji: </a:t>
            </a:r>
          </a:p>
          <a:p>
            <a:r>
              <a:rPr lang="pl-PL" dirty="0"/>
              <a:t>	a) 	algorytmy sztucznej inteligencji, </a:t>
            </a:r>
          </a:p>
          <a:p>
            <a:r>
              <a:rPr lang="pl-PL" dirty="0"/>
              <a:t>	b) 	obliczenia wielkiej skali (HPC), </a:t>
            </a:r>
          </a:p>
          <a:p>
            <a:pPr lvl="1"/>
            <a:r>
              <a:rPr lang="pl-PL" dirty="0"/>
              <a:t>c) przetwarzanie danych w chmurze i na obrzeżach sieci, </a:t>
            </a:r>
          </a:p>
          <a:p>
            <a:pPr lvl="1"/>
            <a:r>
              <a:rPr lang="pl-PL" dirty="0"/>
              <a:t>d) technologie analizy danych, </a:t>
            </a:r>
          </a:p>
          <a:p>
            <a:pPr lvl="1"/>
            <a:r>
              <a:rPr lang="pl-PL" dirty="0"/>
              <a:t>e) komputerowe rozpoznawanie obrazów, przetwarzanie języka, rozpoznawanie obiektów…</a:t>
            </a:r>
          </a:p>
          <a:p>
            <a:pPr marL="342900" indent="-342900">
              <a:buAutoNum type="arabicPeriod" startAt="3"/>
            </a:pPr>
            <a:r>
              <a:rPr lang="pl-PL" dirty="0"/>
              <a:t>Obszar: technologie kwantowe: </a:t>
            </a:r>
          </a:p>
          <a:p>
            <a:r>
              <a:rPr lang="pl-PL" dirty="0"/>
              <a:t>	a) obliczenia kwantowe, </a:t>
            </a:r>
          </a:p>
          <a:p>
            <a:r>
              <a:rPr lang="pl-PL" dirty="0"/>
              <a:t>	b) kryptografia kwantowa, </a:t>
            </a:r>
          </a:p>
          <a:p>
            <a:r>
              <a:rPr lang="pl-PL" dirty="0"/>
              <a:t>	c) komunikacja kwantowa,</a:t>
            </a:r>
          </a:p>
          <a:p>
            <a:r>
              <a:rPr lang="pl-PL" dirty="0"/>
              <a:t>…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1CABF50-C7C6-EECE-C181-2C57D75D86C7}"/>
              </a:ext>
            </a:extLst>
          </p:cNvPr>
          <p:cNvSpPr txBox="1"/>
          <p:nvPr/>
        </p:nvSpPr>
        <p:spPr>
          <a:xfrm>
            <a:off x="4611854" y="1428948"/>
            <a:ext cx="3654152" cy="3345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7. Obszar: Innowacje w ramach </a:t>
            </a:r>
            <a:r>
              <a:rPr lang="pl-PL" b="1" dirty="0"/>
              <a:t>głębokich technologii</a:t>
            </a:r>
            <a:r>
              <a:rPr lang="pl-PL" dirty="0"/>
              <a:t> (</a:t>
            </a:r>
            <a:r>
              <a:rPr lang="pl-PL" dirty="0" err="1"/>
              <a:t>deep</a:t>
            </a:r>
            <a:r>
              <a:rPr lang="pl-PL" dirty="0"/>
              <a:t> </a:t>
            </a:r>
            <a:r>
              <a:rPr lang="pl-PL" dirty="0" err="1"/>
              <a:t>tech</a:t>
            </a:r>
            <a:r>
              <a:rPr lang="pl-PL" dirty="0"/>
              <a:t>):</a:t>
            </a:r>
          </a:p>
          <a:p>
            <a:pPr marL="342900" indent="-342900">
              <a:buAutoNum type="arabicParenR"/>
            </a:pPr>
            <a:r>
              <a:rPr lang="pl-PL" dirty="0"/>
              <a:t>mikroelektronika,…</a:t>
            </a:r>
          </a:p>
          <a:p>
            <a:pPr marL="342900" indent="-342900">
              <a:buAutoNum type="arabicParenR" startAt="6"/>
            </a:pPr>
            <a:r>
              <a:rPr lang="pl-PL" dirty="0"/>
              <a:t>algorytmy sztucznej inteligencji, </a:t>
            </a:r>
          </a:p>
          <a:p>
            <a:pPr marL="342900" indent="-342900">
              <a:buAutoNum type="arabicParenR" startAt="6"/>
            </a:pPr>
            <a:r>
              <a:rPr lang="pl-PL" dirty="0"/>
              <a:t>obliczenia wielkiej skali (HPC), </a:t>
            </a:r>
          </a:p>
          <a:p>
            <a:pPr marL="342900" indent="-342900">
              <a:buAutoNum type="arabicParenR" startAt="6"/>
            </a:pPr>
            <a:r>
              <a:rPr lang="pl-PL" dirty="0"/>
              <a:t>przetwarzanie danych w chmurze i na obrzeżach sieci, </a:t>
            </a:r>
          </a:p>
          <a:p>
            <a:pPr marL="342900" indent="-342900">
              <a:buAutoNum type="arabicParenR" startAt="6"/>
            </a:pPr>
            <a:r>
              <a:rPr lang="pl-PL" dirty="0"/>
              <a:t>technologie analizy danych, </a:t>
            </a:r>
          </a:p>
          <a:p>
            <a:pPr marL="342900" indent="-342900">
              <a:buAutoNum type="arabicParenR" startAt="6"/>
            </a:pPr>
            <a:r>
              <a:rPr lang="pl-PL" dirty="0"/>
              <a:t>komputerowe rozpoznawanie obrazów, przetwarzanie języka, rozpoznawanie obiektów…</a:t>
            </a:r>
          </a:p>
          <a:p>
            <a:pPr marL="342900" indent="-342900">
              <a:buAutoNum type="arabicParenR" startAt="12"/>
            </a:pPr>
            <a:r>
              <a:rPr lang="pl-PL" dirty="0"/>
              <a:t>obliczenia kwantowe, </a:t>
            </a:r>
          </a:p>
          <a:p>
            <a:pPr marL="342900" indent="-342900">
              <a:buAutoNum type="arabicParenR" startAt="12"/>
            </a:pPr>
            <a:r>
              <a:rPr lang="pl-PL" dirty="0"/>
              <a:t>kryptografia kwantowa, </a:t>
            </a:r>
          </a:p>
          <a:p>
            <a:pPr marL="342900" indent="-342900">
              <a:buAutoNum type="arabicParenR" startAt="12"/>
            </a:pPr>
            <a:r>
              <a:rPr lang="pl-PL" dirty="0"/>
              <a:t>komunikacja kwantowa,</a:t>
            </a:r>
          </a:p>
          <a:p>
            <a:r>
              <a:rPr lang="pl-PL" dirty="0"/>
              <a:t>….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932B720-3A30-378E-A249-D469EA8D705D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9879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331A4B5-A56C-50B1-E451-8800DC710E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4BA9228C-1B25-5539-64B8-C6DC50D8EFC5}"/>
              </a:ext>
            </a:extLst>
          </p:cNvPr>
          <p:cNvSpPr txBox="1">
            <a:spLocks/>
          </p:cNvSpPr>
          <p:nvPr/>
        </p:nvSpPr>
        <p:spPr>
          <a:xfrm>
            <a:off x="899592" y="360000"/>
            <a:ext cx="7200800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3E0579C-BD3F-41FA-5564-D8D5E0D63522}"/>
              </a:ext>
            </a:extLst>
          </p:cNvPr>
          <p:cNvSpPr txBox="1"/>
          <p:nvPr/>
        </p:nvSpPr>
        <p:spPr>
          <a:xfrm>
            <a:off x="813338" y="776055"/>
            <a:ext cx="7359062" cy="526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Załącznik nr 1 do Regulaminu wyboru projektów Lista obszarów i technologii krytycznych dla sektora technologii cyfrowych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633DAA69-38F4-E2E1-6BFA-4AEAD04771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610865"/>
              </p:ext>
            </p:extLst>
          </p:nvPr>
        </p:nvGraphicFramePr>
        <p:xfrm>
          <a:off x="1547664" y="1419622"/>
          <a:ext cx="5712296" cy="370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0D15A9C-2240-3448-4E2A-7B46F5180430}"/>
              </a:ext>
            </a:extLst>
          </p:cNvPr>
          <p:cNvSpPr txBox="1"/>
          <p:nvPr/>
        </p:nvSpPr>
        <p:spPr>
          <a:xfrm>
            <a:off x="1475656" y="3219822"/>
            <a:ext cx="13681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Krzem:</a:t>
            </a:r>
          </a:p>
          <a:p>
            <a:r>
              <a:rPr lang="pl-PL" sz="1100" dirty="0"/>
              <a:t>Polska 30 ton/rok</a:t>
            </a:r>
          </a:p>
          <a:p>
            <a:r>
              <a:rPr lang="pl-PL" sz="1100" dirty="0"/>
              <a:t>Chiny 3500 ton/rok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1A3A18F-7B92-9D80-F2F5-4946B10C437E}"/>
              </a:ext>
            </a:extLst>
          </p:cNvPr>
          <p:cNvSpPr txBox="1"/>
          <p:nvPr/>
        </p:nvSpPr>
        <p:spPr>
          <a:xfrm>
            <a:off x="1907704" y="1707654"/>
            <a:ext cx="1368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Wirtualne etaty:</a:t>
            </a:r>
          </a:p>
          <a:p>
            <a:r>
              <a:rPr lang="pl-PL" sz="1100" dirty="0"/>
              <a:t>Polska 4,9 mln</a:t>
            </a:r>
          </a:p>
          <a:p>
            <a:r>
              <a:rPr lang="pl-PL" sz="1100" dirty="0"/>
              <a:t>7 miejsce w raporcie EY/Liberty Global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F8C2B64-89CF-18F6-C89D-8634BB00D50F}"/>
              </a:ext>
            </a:extLst>
          </p:cNvPr>
          <p:cNvSpPr txBox="1"/>
          <p:nvPr/>
        </p:nvSpPr>
        <p:spPr>
          <a:xfrm>
            <a:off x="3106715" y="1013112"/>
            <a:ext cx="15372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/>
              <a:t>EuroHPC</a:t>
            </a:r>
            <a:r>
              <a:rPr lang="pl-PL" sz="1100" dirty="0"/>
              <a:t> – Poznań</a:t>
            </a:r>
          </a:p>
          <a:p>
            <a:r>
              <a:rPr lang="pl-PL" sz="1100" dirty="0" err="1"/>
              <a:t>QuantERA</a:t>
            </a:r>
            <a:r>
              <a:rPr lang="pl-PL" sz="1100" dirty="0"/>
              <a:t> 31 krajów</a:t>
            </a:r>
          </a:p>
          <a:p>
            <a:r>
              <a:rPr lang="pl-PL" sz="1100" dirty="0"/>
              <a:t>Klaster Q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FC3CD8E-CDB7-3C4C-6E80-3A3C9AA0B752}"/>
              </a:ext>
            </a:extLst>
          </p:cNvPr>
          <p:cNvSpPr txBox="1"/>
          <p:nvPr/>
        </p:nvSpPr>
        <p:spPr>
          <a:xfrm>
            <a:off x="4546875" y="1204759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Polska 24 miejsce w indeksie DESI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9B3F222-0AC4-B8E5-E411-F0754B82FC35}"/>
              </a:ext>
            </a:extLst>
          </p:cNvPr>
          <p:cNvSpPr txBox="1"/>
          <p:nvPr/>
        </p:nvSpPr>
        <p:spPr>
          <a:xfrm>
            <a:off x="5722667" y="2211710"/>
            <a:ext cx="15372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INDECT, SDKK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906A264B-4679-AF9A-2F6D-01BDC581DB93}"/>
              </a:ext>
            </a:extLst>
          </p:cNvPr>
          <p:cNvSpPr txBox="1"/>
          <p:nvPr/>
        </p:nvSpPr>
        <p:spPr>
          <a:xfrm>
            <a:off x="6151943" y="3558376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err="1"/>
              <a:t>AutonomyNow</a:t>
            </a:r>
            <a:endParaRPr lang="pl-PL" sz="11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89A160-8B08-638B-C1E2-7D8AB4E0F2E1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43326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FDF0EC-C2D7-FF6A-2B79-EE05587AC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217996B7-A22F-B4A6-2E86-4DD6213FAB8C}"/>
              </a:ext>
            </a:extLst>
          </p:cNvPr>
          <p:cNvSpPr txBox="1">
            <a:spLocks/>
          </p:cNvSpPr>
          <p:nvPr/>
        </p:nvSpPr>
        <p:spPr>
          <a:xfrm>
            <a:off x="899592" y="360000"/>
            <a:ext cx="7200800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D1ADE6C-E05D-FBAD-F1D7-536362B474CC}"/>
              </a:ext>
            </a:extLst>
          </p:cNvPr>
          <p:cNvSpPr txBox="1"/>
          <p:nvPr/>
        </p:nvSpPr>
        <p:spPr>
          <a:xfrm>
            <a:off x="899591" y="987574"/>
            <a:ext cx="6904587" cy="3497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Przykłady głębokich technologii (I etap oceny – 3 kryt. A i B):</a:t>
            </a:r>
          </a:p>
          <a:p>
            <a:endParaRPr lang="pl-PL" dirty="0"/>
          </a:p>
          <a:p>
            <a:r>
              <a:rPr lang="pl-PL" dirty="0"/>
              <a:t>Sektor: Technologie cyfrowe + czyste i </a:t>
            </a:r>
            <a:r>
              <a:rPr lang="pl-PL" dirty="0" err="1"/>
              <a:t>zasobooszczędne</a:t>
            </a:r>
            <a:r>
              <a:rPr lang="pl-PL" dirty="0"/>
              <a:t> technologie </a:t>
            </a:r>
          </a:p>
          <a:p>
            <a:r>
              <a:rPr lang="pl-PL" sz="1200" dirty="0"/>
              <a:t>(poz. 34) roboty i systemy precyzyjne sterowane robotami + poz. 82) technologie fotowoltaiczne):</a:t>
            </a:r>
          </a:p>
          <a:p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Linia produkcyjna innowacyjnych i nowoczesnych paneli słonecznych z zaawansowanym magazynowaniem energii (np. baterie lub magazyny cieplne) z system autonomicznych robotów mobilnych lub dronów wyposażonych w czujniki optyczne zdalnie monitorujące stan instalacji.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r>
              <a:rPr lang="pl-PL" dirty="0"/>
              <a:t>Sektor: Technologie cyfrowe + biotechnologia:</a:t>
            </a:r>
          </a:p>
          <a:p>
            <a:r>
              <a:rPr lang="pl-PL" sz="1200" dirty="0"/>
              <a:t>(poz. 21) metrologia + poz. 68) biosensory):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pl-PL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l-PL" dirty="0"/>
              <a:t>Linia produkcyjna innowacyjnych i nowoczesnych czujników biologicznych (np. biosensorów błonowych) do detekcji patogenów czy poziomu składników odżywczych w glebie i plonach. 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D2CA156-AD45-03E9-D9D7-411F90D76F4F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451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1859955-8708-862B-2213-9ABCFABC9D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61BB1EAD-B761-6599-67B2-539A90305359}"/>
              </a:ext>
            </a:extLst>
          </p:cNvPr>
          <p:cNvSpPr txBox="1">
            <a:spLocks/>
          </p:cNvSpPr>
          <p:nvPr/>
        </p:nvSpPr>
        <p:spPr>
          <a:xfrm>
            <a:off x="899592" y="360000"/>
            <a:ext cx="7200800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965B3EB9-41BA-F5DA-1381-3453EFBD16F8}"/>
              </a:ext>
            </a:extLst>
          </p:cNvPr>
          <p:cNvSpPr/>
          <p:nvPr/>
        </p:nvSpPr>
        <p:spPr>
          <a:xfrm>
            <a:off x="3959552" y="1236595"/>
            <a:ext cx="2808312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Instalacja i/lub wdrażanie produktów końcowych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8A15E6C5-6AD0-E285-37AC-86F717731180}"/>
              </a:ext>
            </a:extLst>
          </p:cNvPr>
          <p:cNvSpPr txBox="1">
            <a:spLocks/>
          </p:cNvSpPr>
          <p:nvPr/>
        </p:nvSpPr>
        <p:spPr>
          <a:xfrm>
            <a:off x="961949" y="699542"/>
            <a:ext cx="5760640" cy="92250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ts val="2700"/>
              </a:lnSpc>
            </a:pPr>
            <a:r>
              <a:rPr lang="pl-PL" sz="1100" dirty="0">
                <a:solidFill>
                  <a:srgbClr val="0070C0"/>
                </a:solidFill>
              </a:rPr>
              <a:t>Projekt dotyczy wytwarzania technologii krytycznych (I etap oceny – 4 kryt. A i B)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E55C051D-B373-39EC-DF0C-81A8E9B9FA9E}"/>
              </a:ext>
            </a:extLst>
          </p:cNvPr>
          <p:cNvSpPr/>
          <p:nvPr/>
        </p:nvSpPr>
        <p:spPr>
          <a:xfrm>
            <a:off x="1007224" y="1236595"/>
            <a:ext cx="2398792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Tworzenie linii produkcyjnych,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pierwszy w swoim rodzaju,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rozbudowa,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zwiększanie skali procesów…</a:t>
            </a:r>
          </a:p>
          <a:p>
            <a:pPr algn="ctr"/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Znak mnożenia 8">
            <a:extLst>
              <a:ext uri="{FF2B5EF4-FFF2-40B4-BE49-F238E27FC236}">
                <a16:creationId xmlns:a16="http://schemas.microsoft.com/office/drawing/2014/main" id="{8DBCC0E1-F3DC-128E-8D7C-19FEA108A414}"/>
              </a:ext>
            </a:extLst>
          </p:cNvPr>
          <p:cNvSpPr/>
          <p:nvPr/>
        </p:nvSpPr>
        <p:spPr>
          <a:xfrm>
            <a:off x="3671520" y="1131590"/>
            <a:ext cx="3492768" cy="1852229"/>
          </a:xfrm>
          <a:prstGeom prst="mathMultiply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lt1">
                  <a:alpha val="9000"/>
                </a:schemeClr>
              </a:solidFill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E02498FD-0D22-1379-063A-2AB376D12B02}"/>
              </a:ext>
            </a:extLst>
          </p:cNvPr>
          <p:cNvSpPr/>
          <p:nvPr/>
        </p:nvSpPr>
        <p:spPr>
          <a:xfrm>
            <a:off x="4019448" y="3319627"/>
            <a:ext cx="2748415" cy="548267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Efekt realizacji projektu (efekt działania linii technologicznej)</a:t>
            </a: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A89CD99C-E9A1-9F20-9BE3-B5552EF50713}"/>
              </a:ext>
            </a:extLst>
          </p:cNvPr>
          <p:cNvSpPr/>
          <p:nvPr/>
        </p:nvSpPr>
        <p:spPr>
          <a:xfrm>
            <a:off x="1067121" y="3319627"/>
            <a:ext cx="2398792" cy="548267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Produkt końcowy</a:t>
            </a:r>
          </a:p>
        </p:txBody>
      </p:sp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008E29F8-67B2-6B16-E75C-2A9A31F3D406}"/>
              </a:ext>
            </a:extLst>
          </p:cNvPr>
          <p:cNvSpPr/>
          <p:nvPr/>
        </p:nvSpPr>
        <p:spPr>
          <a:xfrm>
            <a:off x="2075233" y="2748763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516021F0-E65D-3820-6B59-6381A53ED86D}"/>
              </a:ext>
            </a:extLst>
          </p:cNvPr>
          <p:cNvSpPr/>
          <p:nvPr/>
        </p:nvSpPr>
        <p:spPr>
          <a:xfrm>
            <a:off x="3515393" y="1796265"/>
            <a:ext cx="360040" cy="3108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CDCEDD7-B3AC-1F4D-9CDE-1E6DD40AF2D7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sz="1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B84C860-4479-E6EE-E42F-6202B7B6E07E}"/>
              </a:ext>
            </a:extLst>
          </p:cNvPr>
          <p:cNvSpPr txBox="1"/>
          <p:nvPr/>
        </p:nvSpPr>
        <p:spPr>
          <a:xfrm>
            <a:off x="827584" y="4133110"/>
            <a:ext cx="7200800" cy="742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Produkt końcowy to w pełni ukończony wyrób lub usługa, powstały z wykorzystaniem technologii krytycznej STEP, który przeszedł cały proces wytwarzania i nadaje się już do sprzedaży, przekazania odbiorcy lub wykorzystania zgodnie z jego przeznaczeniem.</a:t>
            </a:r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F0C68A1D-727F-1AF4-48D5-CA10FE373108}"/>
              </a:ext>
            </a:extLst>
          </p:cNvPr>
          <p:cNvSpPr/>
          <p:nvPr/>
        </p:nvSpPr>
        <p:spPr>
          <a:xfrm>
            <a:off x="3587062" y="3438355"/>
            <a:ext cx="360040" cy="3108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561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2CAC08A-9CA0-5408-F7F0-62DDAE17DA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77477312-3A84-1428-1871-A0105B612552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4C07894-A7F5-13B6-96F5-C7BE4A2597DB}"/>
              </a:ext>
            </a:extLst>
          </p:cNvPr>
          <p:cNvSpPr/>
          <p:nvPr/>
        </p:nvSpPr>
        <p:spPr>
          <a:xfrm>
            <a:off x="611560" y="1563638"/>
            <a:ext cx="2004647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(ścieżka A – minimum dwa)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Innowacyjność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Nowoczesność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Przełomowość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3089D57-908A-DEDE-354A-3A2905BA4B30}"/>
              </a:ext>
            </a:extLst>
          </p:cNvPr>
          <p:cNvSpPr txBox="1">
            <a:spLocks/>
          </p:cNvSpPr>
          <p:nvPr/>
        </p:nvSpPr>
        <p:spPr>
          <a:xfrm>
            <a:off x="611560" y="722338"/>
            <a:ext cx="2280045" cy="753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ts val="2700"/>
              </a:lnSpc>
            </a:pPr>
            <a:r>
              <a:rPr lang="pl-PL" sz="1100" dirty="0">
                <a:solidFill>
                  <a:srgbClr val="0070C0"/>
                </a:solidFill>
              </a:rPr>
              <a:t>Potencjał technologii krytycznej (II etap oceny – 1 kryt.)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9C81C6D0-2BBA-C169-C901-46BFCDD12F5F}"/>
              </a:ext>
            </a:extLst>
          </p:cNvPr>
          <p:cNvSpPr/>
          <p:nvPr/>
        </p:nvSpPr>
        <p:spPr>
          <a:xfrm>
            <a:off x="2987824" y="2409225"/>
            <a:ext cx="1800200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Wskaźniki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(innowacyjności - A) 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52253648-C1E7-F9C6-463A-067630BC0EDF}"/>
              </a:ext>
            </a:extLst>
          </p:cNvPr>
          <p:cNvSpPr txBox="1">
            <a:spLocks/>
          </p:cNvSpPr>
          <p:nvPr/>
        </p:nvSpPr>
        <p:spPr>
          <a:xfrm>
            <a:off x="2926767" y="1491630"/>
            <a:ext cx="1896452" cy="753654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ts val="2700"/>
              </a:lnSpc>
            </a:pPr>
            <a:r>
              <a:rPr lang="pl-PL" sz="1100" dirty="0">
                <a:solidFill>
                  <a:srgbClr val="0070C0"/>
                </a:solidFill>
              </a:rPr>
              <a:t>Wskaźniki projektu </a:t>
            </a:r>
          </a:p>
          <a:p>
            <a:pPr algn="ctr">
              <a:lnSpc>
                <a:spcPts val="2700"/>
              </a:lnSpc>
            </a:pPr>
            <a:r>
              <a:rPr lang="pl-PL" sz="1100" dirty="0">
                <a:solidFill>
                  <a:srgbClr val="0070C0"/>
                </a:solidFill>
              </a:rPr>
              <a:t>(II etap oceny – 6 kryt. A i B)</a:t>
            </a: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1EA049CA-3DA9-493B-1862-B105F4B7D84F}"/>
              </a:ext>
            </a:extLst>
          </p:cNvPr>
          <p:cNvSpPr/>
          <p:nvPr/>
        </p:nvSpPr>
        <p:spPr>
          <a:xfrm>
            <a:off x="6925736" y="2409225"/>
            <a:ext cx="1606704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Budżet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83A494F9-CE87-2C39-EE93-C5510682A577}"/>
              </a:ext>
            </a:extLst>
          </p:cNvPr>
          <p:cNvSpPr txBox="1">
            <a:spLocks/>
          </p:cNvSpPr>
          <p:nvPr/>
        </p:nvSpPr>
        <p:spPr>
          <a:xfrm>
            <a:off x="6876256" y="1458056"/>
            <a:ext cx="1786342" cy="7536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ts val="2700"/>
              </a:lnSpc>
            </a:pPr>
            <a:r>
              <a:rPr lang="pl-PL" sz="1050" dirty="0">
                <a:solidFill>
                  <a:srgbClr val="0070C0"/>
                </a:solidFill>
              </a:rPr>
              <a:t>Wydatki projektu (II etap oceny – 3 kryt. A i B)</a:t>
            </a: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3008664D-F58F-8422-8277-E52BF5D1CF85}"/>
              </a:ext>
            </a:extLst>
          </p:cNvPr>
          <p:cNvSpPr/>
          <p:nvPr/>
        </p:nvSpPr>
        <p:spPr>
          <a:xfrm>
            <a:off x="2699792" y="2571750"/>
            <a:ext cx="226975" cy="216024"/>
          </a:xfrm>
          <a:prstGeom prst="rightArrow">
            <a:avLst/>
          </a:prstGeom>
          <a:solidFill>
            <a:srgbClr val="D1E7F3"/>
          </a:solidFill>
          <a:ln>
            <a:solidFill>
              <a:srgbClr val="5479F7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F3F1FB83-C725-8164-1AE7-25111420C31A}"/>
              </a:ext>
            </a:extLst>
          </p:cNvPr>
          <p:cNvSpPr/>
          <p:nvPr/>
        </p:nvSpPr>
        <p:spPr>
          <a:xfrm>
            <a:off x="6649281" y="2985289"/>
            <a:ext cx="226975" cy="216024"/>
          </a:xfrm>
          <a:prstGeom prst="rightArrow">
            <a:avLst/>
          </a:prstGeom>
          <a:solidFill>
            <a:srgbClr val="D1E7F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5541E161-0B17-B5DA-3E26-5E280F12DE57}"/>
              </a:ext>
            </a:extLst>
          </p:cNvPr>
          <p:cNvSpPr/>
          <p:nvPr/>
        </p:nvSpPr>
        <p:spPr>
          <a:xfrm>
            <a:off x="611560" y="3291830"/>
            <a:ext cx="2004647" cy="136815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(ścieżka B)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Wkład w infrastrukturę krytyczną, ograniczanie lub zwalczanie strategicznej zależności UE</a:t>
            </a:r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D3F10018-F2AB-C99B-1049-8C4F82485CE8}"/>
              </a:ext>
            </a:extLst>
          </p:cNvPr>
          <p:cNvSpPr/>
          <p:nvPr/>
        </p:nvSpPr>
        <p:spPr>
          <a:xfrm>
            <a:off x="2699792" y="3363838"/>
            <a:ext cx="226975" cy="216024"/>
          </a:xfrm>
          <a:prstGeom prst="rightArrow">
            <a:avLst/>
          </a:prstGeom>
          <a:solidFill>
            <a:srgbClr val="D1E7F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C69E2471-E0DD-B63E-F61C-12B195C47D6B}"/>
              </a:ext>
            </a:extLst>
          </p:cNvPr>
          <p:cNvSpPr/>
          <p:nvPr/>
        </p:nvSpPr>
        <p:spPr>
          <a:xfrm>
            <a:off x="3059831" y="4201041"/>
            <a:ext cx="3228783" cy="728464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Cechy/funkcjonalności</a:t>
            </a:r>
          </a:p>
        </p:txBody>
      </p:sp>
      <p:sp>
        <p:nvSpPr>
          <p:cNvPr id="3" name="Strzałka: w górę 2">
            <a:extLst>
              <a:ext uri="{FF2B5EF4-FFF2-40B4-BE49-F238E27FC236}">
                <a16:creationId xmlns:a16="http://schemas.microsoft.com/office/drawing/2014/main" id="{CB4E94D8-2546-B11B-2694-0D5DB31DC98B}"/>
              </a:ext>
            </a:extLst>
          </p:cNvPr>
          <p:cNvSpPr/>
          <p:nvPr/>
        </p:nvSpPr>
        <p:spPr>
          <a:xfrm>
            <a:off x="3491880" y="3849385"/>
            <a:ext cx="216024" cy="216024"/>
          </a:xfrm>
          <a:prstGeom prst="upArrow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1C588664-69D2-2AE7-6119-22BD4D0D6AFC}"/>
              </a:ext>
            </a:extLst>
          </p:cNvPr>
          <p:cNvSpPr/>
          <p:nvPr/>
        </p:nvSpPr>
        <p:spPr>
          <a:xfrm>
            <a:off x="4139952" y="3849385"/>
            <a:ext cx="216024" cy="216024"/>
          </a:xfrm>
          <a:prstGeom prst="downArrow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A192F1C-BD3C-D215-C6E4-F7CA062EB127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 i B</a:t>
            </a:r>
            <a:endParaRPr lang="pl-PL" sz="1600" dirty="0"/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D6DE1284-34E5-45C1-B2DC-23ECE0C31161}"/>
              </a:ext>
            </a:extLst>
          </p:cNvPr>
          <p:cNvSpPr/>
          <p:nvPr/>
        </p:nvSpPr>
        <p:spPr>
          <a:xfrm>
            <a:off x="6876256" y="4170207"/>
            <a:ext cx="1670254" cy="728464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Zasoby Wnioskodawcy</a:t>
            </a:r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B379B28A-A92D-CF35-5510-A04042F30641}"/>
              </a:ext>
            </a:extLst>
          </p:cNvPr>
          <p:cNvSpPr/>
          <p:nvPr/>
        </p:nvSpPr>
        <p:spPr>
          <a:xfrm>
            <a:off x="7668344" y="3865780"/>
            <a:ext cx="216024" cy="216024"/>
          </a:xfrm>
          <a:prstGeom prst="upArrow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332B772C-BF73-5577-5827-FB0AE61074F3}"/>
              </a:ext>
            </a:extLst>
          </p:cNvPr>
          <p:cNvSpPr/>
          <p:nvPr/>
        </p:nvSpPr>
        <p:spPr>
          <a:xfrm>
            <a:off x="5159016" y="2409225"/>
            <a:ext cx="1429208" cy="1367622"/>
          </a:xfrm>
          <a:prstGeom prst="roundRect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Prace/zadania</a:t>
            </a:r>
          </a:p>
          <a:p>
            <a:pPr algn="ctr"/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harmonogram</a:t>
            </a:r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FF5548FD-DA2B-DCDA-46A1-FF4EFA512C64}"/>
              </a:ext>
            </a:extLst>
          </p:cNvPr>
          <p:cNvSpPr/>
          <p:nvPr/>
        </p:nvSpPr>
        <p:spPr>
          <a:xfrm>
            <a:off x="4873325" y="2959825"/>
            <a:ext cx="226975" cy="216024"/>
          </a:xfrm>
          <a:prstGeom prst="rightArrow">
            <a:avLst/>
          </a:prstGeom>
          <a:solidFill>
            <a:srgbClr val="D1E7F3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górę 22">
            <a:extLst>
              <a:ext uri="{FF2B5EF4-FFF2-40B4-BE49-F238E27FC236}">
                <a16:creationId xmlns:a16="http://schemas.microsoft.com/office/drawing/2014/main" id="{EFA2411A-33C9-D83E-2102-2ED1B4E6D27D}"/>
              </a:ext>
            </a:extLst>
          </p:cNvPr>
          <p:cNvSpPr/>
          <p:nvPr/>
        </p:nvSpPr>
        <p:spPr>
          <a:xfrm>
            <a:off x="5712551" y="3865780"/>
            <a:ext cx="216024" cy="216024"/>
          </a:xfrm>
          <a:prstGeom prst="upArrow">
            <a:avLst/>
          </a:prstGeom>
          <a:solidFill>
            <a:srgbClr val="D1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Tytuł 1">
            <a:extLst>
              <a:ext uri="{FF2B5EF4-FFF2-40B4-BE49-F238E27FC236}">
                <a16:creationId xmlns:a16="http://schemas.microsoft.com/office/drawing/2014/main" id="{C1BCCD14-2318-482E-086C-C3AE41D24617}"/>
              </a:ext>
            </a:extLst>
          </p:cNvPr>
          <p:cNvSpPr txBox="1">
            <a:spLocks/>
          </p:cNvSpPr>
          <p:nvPr/>
        </p:nvSpPr>
        <p:spPr>
          <a:xfrm>
            <a:off x="5156063" y="1131590"/>
            <a:ext cx="1606704" cy="1368152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ts val="2700"/>
              </a:lnSpc>
            </a:pPr>
            <a:r>
              <a:rPr lang="pl-PL" sz="1050" dirty="0">
                <a:solidFill>
                  <a:srgbClr val="0070C0"/>
                </a:solidFill>
              </a:rPr>
              <a:t>Potencjał wnioskodawcy do realizacji projektu (II etap oceny – 2 kryt. A i B)</a:t>
            </a:r>
          </a:p>
        </p:txBody>
      </p:sp>
    </p:spTree>
    <p:extLst>
      <p:ext uri="{BB962C8B-B14F-4D97-AF65-F5344CB8AC3E}">
        <p14:creationId xmlns:p14="http://schemas.microsoft.com/office/powerpoint/2010/main" val="4030711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91EA22-839F-85EC-AC2C-D752BDF1B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07C6C527-439D-12BE-98DA-0A80B3C718DE}"/>
              </a:ext>
            </a:extLst>
          </p:cNvPr>
          <p:cNvSpPr txBox="1">
            <a:spLocks/>
          </p:cNvSpPr>
          <p:nvPr/>
        </p:nvSpPr>
        <p:spPr>
          <a:xfrm>
            <a:off x="877064" y="360000"/>
            <a:ext cx="7223328" cy="4115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4" rtl="0" eaLnBrk="1" latinLnBrk="0" hangingPunct="1">
              <a:lnSpc>
                <a:spcPts val="2449"/>
              </a:lnSpc>
              <a:spcBef>
                <a:spcPct val="0"/>
              </a:spcBef>
              <a:buNone/>
              <a:defRPr sz="1905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ts val="2700"/>
              </a:lnSpc>
            </a:pPr>
            <a:r>
              <a:rPr lang="pl-PL" sz="1800" dirty="0"/>
              <a:t>Zasady dobrze przygotowanego projektu (szczegóły)</a:t>
            </a:r>
            <a:endParaRPr lang="pl-PL" sz="1800" dirty="0">
              <a:solidFill>
                <a:srgbClr val="0070C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2DFE28B-25D6-3B4C-E99E-8A7C9B2D0357}"/>
              </a:ext>
            </a:extLst>
          </p:cNvPr>
          <p:cNvSpPr txBox="1"/>
          <p:nvPr/>
        </p:nvSpPr>
        <p:spPr>
          <a:xfrm>
            <a:off x="395536" y="1169159"/>
            <a:ext cx="7632848" cy="377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Innowacyjność: 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Nowość-  wprowadzenie </a:t>
            </a:r>
            <a:r>
              <a:rPr lang="pl-PL" b="1" dirty="0">
                <a:ln w="0"/>
                <a:solidFill>
                  <a:schemeClr val="tx1"/>
                </a:solidFill>
              </a:rPr>
              <a:t>nowego lub znacząco ulepszonego produktu/technologii na rynek</a:t>
            </a:r>
            <a:r>
              <a:rPr lang="pl-PL" dirty="0">
                <a:ln w="0"/>
                <a:solidFill>
                  <a:schemeClr val="tx1"/>
                </a:solidFill>
              </a:rPr>
              <a:t>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Kreatywność/twórczość -  wykorzystanie nowych pomysłów lub technologii.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Niepewność/Nieprzewidywalność -  istnieje ryzyko związane z wprowadzeniem innowacji.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Systematyczność/Metodyczność -  opisywane prace są planowane i zorganizowane.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Transferowalność/Odtwarzalność-  innowacja </a:t>
            </a:r>
            <a:r>
              <a:rPr lang="pl-PL" dirty="0">
                <a:ln w="0"/>
              </a:rPr>
              <a:t>musi</a:t>
            </a:r>
            <a:r>
              <a:rPr lang="pl-PL" dirty="0">
                <a:ln w="0"/>
                <a:solidFill>
                  <a:schemeClr val="tx1"/>
                </a:solidFill>
              </a:rPr>
              <a:t> być przenoszona i odtwarzalna.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endParaRPr lang="pl-PL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643646" lvl="1" indent="-285750">
              <a:buFont typeface="Wingdings" panose="05000000000000000000" pitchFamily="2" charset="2"/>
              <a:buChar char="q"/>
            </a:pPr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Nowoczesność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Nowość rozwiązywanego problemu - eksplorację </a:t>
            </a:r>
            <a:r>
              <a:rPr lang="pl-PL" b="1" dirty="0">
                <a:ln w="0"/>
                <a:solidFill>
                  <a:schemeClr val="tx1"/>
                </a:solidFill>
              </a:rPr>
              <a:t>nowych obszarów wiedzy</a:t>
            </a:r>
            <a:r>
              <a:rPr lang="pl-PL" dirty="0">
                <a:ln w="0"/>
                <a:solidFill>
                  <a:schemeClr val="tx1"/>
                </a:solidFill>
              </a:rPr>
              <a:t>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Nowe rozwiązania technologiczne lub konceptualne</a:t>
            </a:r>
            <a:r>
              <a:rPr lang="pl-PL" dirty="0">
                <a:ln w="0"/>
              </a:rPr>
              <a:t> - wdrażanie nowatorskich technologii, które wcześniej nie były stosowane w danej dziedzinie, w tym wykorzystywanie nowych metod badawczych, technik eksperymentalnych lub narzędzi analitycznych.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Wysoki stopień ryzyka poznawczego - niepewność wyników.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  <a:solidFill>
                  <a:schemeClr val="tx1"/>
                </a:solidFill>
              </a:rPr>
              <a:t>Potencjał komercjalizacji i/lub wdrożenia - możliwością praktycznego zastosowania wyników.</a:t>
            </a:r>
          </a:p>
          <a:p>
            <a:pPr marL="643646" lvl="1" indent="-285750">
              <a:buFont typeface="Wingdings" panose="05000000000000000000" pitchFamily="2" charset="2"/>
              <a:buChar char="q"/>
            </a:pPr>
            <a:r>
              <a:rPr lang="pl-PL" dirty="0">
                <a:ln w="0"/>
              </a:rPr>
              <a:t>Odwołanie do aktualnego stanu wiedzy – odniesienie do najnowszych badań w danej dziedzinie.</a:t>
            </a:r>
            <a:endParaRPr lang="pl-PL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37CE418-4431-7A5B-627D-57FC95D53428}"/>
              </a:ext>
            </a:extLst>
          </p:cNvPr>
          <p:cNvSpPr txBox="1"/>
          <p:nvPr/>
        </p:nvSpPr>
        <p:spPr>
          <a:xfrm>
            <a:off x="7804179" y="28947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0070C0"/>
                </a:solidFill>
              </a:rPr>
              <a:t>II etap oceny</a:t>
            </a:r>
          </a:p>
          <a:p>
            <a:pPr algn="ctr"/>
            <a:r>
              <a:rPr lang="pl-PL" sz="1600" dirty="0">
                <a:solidFill>
                  <a:srgbClr val="0070C0"/>
                </a:solidFill>
              </a:rPr>
              <a:t>ścieżka A</a:t>
            </a:r>
            <a:endParaRPr lang="pl-PL" sz="1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2C2D61D-11BD-5C4E-B5D8-04962062BB64}"/>
              </a:ext>
            </a:extLst>
          </p:cNvPr>
          <p:cNvSpPr txBox="1"/>
          <p:nvPr/>
        </p:nvSpPr>
        <p:spPr>
          <a:xfrm>
            <a:off x="755576" y="66903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rgbClr val="0070C0"/>
                </a:solidFill>
              </a:rPr>
              <a:t>(Potencjał technologii krytycznej  – 1 kryt.)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407107055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FENG IOBok</Template>
  <TotalTime>4595</TotalTime>
  <Words>1587</Words>
  <Application>Microsoft Office PowerPoint</Application>
  <PresentationFormat>Pokaz na ekranie (16:9)</PresentationFormat>
  <Paragraphs>226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Aptos Narrow</vt:lpstr>
      <vt:lpstr>Arial</vt:lpstr>
      <vt:lpstr>Calibri</vt:lpstr>
      <vt:lpstr>Open Sans</vt:lpstr>
      <vt:lpstr>Open Sans Light</vt:lpstr>
      <vt:lpstr>Open Sans SemiBold</vt:lpstr>
      <vt:lpstr>Wingdings</vt:lpstr>
      <vt:lpstr>Motyw pakietu Office</vt:lpstr>
      <vt:lpstr>Fundusz Wsparcia  Technologii Krytycznych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keywords>PL, PARP, FENG</cp:keywords>
  <cp:lastModifiedBy>RK</cp:lastModifiedBy>
  <cp:revision>822</cp:revision>
  <cp:lastPrinted>2025-06-04T12:29:28Z</cp:lastPrinted>
  <dcterms:created xsi:type="dcterms:W3CDTF">2022-06-22T09:40:44Z</dcterms:created>
  <dcterms:modified xsi:type="dcterms:W3CDTF">2025-08-27T12:56:39Z</dcterms:modified>
</cp:coreProperties>
</file>